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89"/>
  </p:notesMasterIdLst>
  <p:sldIdLst>
    <p:sldId id="1212" r:id="rId6"/>
    <p:sldId id="354" r:id="rId7"/>
    <p:sldId id="1186" r:id="rId8"/>
    <p:sldId id="1233" r:id="rId9"/>
    <p:sldId id="1222" r:id="rId10"/>
    <p:sldId id="2147468802" r:id="rId11"/>
    <p:sldId id="288" r:id="rId12"/>
    <p:sldId id="257" r:id="rId13"/>
    <p:sldId id="259" r:id="rId14"/>
    <p:sldId id="2147468831" r:id="rId15"/>
    <p:sldId id="2147468835" r:id="rId16"/>
    <p:sldId id="2147468845" r:id="rId17"/>
    <p:sldId id="2147468857" r:id="rId18"/>
    <p:sldId id="2147468830" r:id="rId19"/>
    <p:sldId id="2147468847" r:id="rId20"/>
    <p:sldId id="2147468858" r:id="rId21"/>
    <p:sldId id="2147468861" r:id="rId22"/>
    <p:sldId id="2147468862" r:id="rId23"/>
    <p:sldId id="289" r:id="rId24"/>
    <p:sldId id="263" r:id="rId25"/>
    <p:sldId id="262" r:id="rId26"/>
    <p:sldId id="260" r:id="rId27"/>
    <p:sldId id="299" r:id="rId28"/>
    <p:sldId id="301" r:id="rId29"/>
    <p:sldId id="302" r:id="rId30"/>
    <p:sldId id="303" r:id="rId31"/>
    <p:sldId id="304" r:id="rId32"/>
    <p:sldId id="305" r:id="rId33"/>
    <p:sldId id="306" r:id="rId34"/>
    <p:sldId id="270" r:id="rId35"/>
    <p:sldId id="271" r:id="rId36"/>
    <p:sldId id="277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90" r:id="rId47"/>
    <p:sldId id="293" r:id="rId48"/>
    <p:sldId id="294" r:id="rId49"/>
    <p:sldId id="295" r:id="rId50"/>
    <p:sldId id="296" r:id="rId51"/>
    <p:sldId id="297" r:id="rId52"/>
    <p:sldId id="1118" r:id="rId53"/>
    <p:sldId id="2147468863" r:id="rId54"/>
    <p:sldId id="2147468799" r:id="rId55"/>
    <p:sldId id="2147468798" r:id="rId56"/>
    <p:sldId id="1188" r:id="rId57"/>
    <p:sldId id="2147468859" r:id="rId58"/>
    <p:sldId id="1270" r:id="rId59"/>
    <p:sldId id="2147468816" r:id="rId60"/>
    <p:sldId id="1273" r:id="rId61"/>
    <p:sldId id="1028" r:id="rId62"/>
    <p:sldId id="2147468856" r:id="rId63"/>
    <p:sldId id="2147468813" r:id="rId64"/>
    <p:sldId id="1230" r:id="rId65"/>
    <p:sldId id="2147468820" r:id="rId66"/>
    <p:sldId id="2147468788" r:id="rId67"/>
    <p:sldId id="1217" r:id="rId68"/>
    <p:sldId id="1239" r:id="rId69"/>
    <p:sldId id="1216" r:id="rId70"/>
    <p:sldId id="1044" r:id="rId71"/>
    <p:sldId id="359" r:id="rId72"/>
    <p:sldId id="1153" r:id="rId73"/>
    <p:sldId id="1154" r:id="rId74"/>
    <p:sldId id="1086" r:id="rId75"/>
    <p:sldId id="1237" r:id="rId76"/>
    <p:sldId id="2147468811" r:id="rId77"/>
    <p:sldId id="2147468812" r:id="rId78"/>
    <p:sldId id="258" r:id="rId79"/>
    <p:sldId id="2147468832" r:id="rId80"/>
    <p:sldId id="2147468846" r:id="rId81"/>
    <p:sldId id="2147468860" r:id="rId82"/>
    <p:sldId id="999" r:id="rId83"/>
    <p:sldId id="2147468853" r:id="rId84"/>
    <p:sldId id="2147468789" r:id="rId85"/>
    <p:sldId id="2147468790" r:id="rId86"/>
    <p:sldId id="2147468791" r:id="rId87"/>
    <p:sldId id="1033" r:id="rId88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dledende slides" id="{0C445615-FF81-47D7-915A-FF20F8BD05AF}">
          <p14:sldIdLst>
            <p14:sldId id="1212"/>
            <p14:sldId id="354"/>
            <p14:sldId id="1186"/>
            <p14:sldId id="1233"/>
          </p14:sldIdLst>
        </p14:section>
        <p14:section name="Dagsorden og varierende punkter" id="{0D55E22C-1410-4821-8CE1-867D1900A8B9}">
          <p14:sldIdLst>
            <p14:sldId id="1222"/>
            <p14:sldId id="2147468802"/>
            <p14:sldId id="288"/>
            <p14:sldId id="257"/>
            <p14:sldId id="259"/>
            <p14:sldId id="2147468831"/>
            <p14:sldId id="2147468835"/>
            <p14:sldId id="2147468845"/>
            <p14:sldId id="2147468857"/>
            <p14:sldId id="2147468830"/>
            <p14:sldId id="2147468847"/>
            <p14:sldId id="2147468858"/>
            <p14:sldId id="2147468861"/>
            <p14:sldId id="2147468862"/>
            <p14:sldId id="289"/>
            <p14:sldId id="263"/>
            <p14:sldId id="262"/>
            <p14:sldId id="260"/>
            <p14:sldId id="299"/>
            <p14:sldId id="301"/>
            <p14:sldId id="302"/>
            <p14:sldId id="303"/>
            <p14:sldId id="304"/>
            <p14:sldId id="305"/>
            <p14:sldId id="306"/>
            <p14:sldId id="270"/>
            <p14:sldId id="271"/>
            <p14:sldId id="277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90"/>
            <p14:sldId id="293"/>
            <p14:sldId id="294"/>
            <p14:sldId id="295"/>
            <p14:sldId id="296"/>
            <p14:sldId id="297"/>
          </p14:sldIdLst>
        </p14:section>
        <p14:section name="Kort nyt" id="{13315871-D88A-463E-925C-EAEF4AE0688F}">
          <p14:sldIdLst>
            <p14:sldId id="1118"/>
            <p14:sldId id="2147468863"/>
            <p14:sldId id="2147468799"/>
            <p14:sldId id="2147468798"/>
            <p14:sldId id="1188"/>
            <p14:sldId id="2147468859"/>
          </p14:sldIdLst>
        </p14:section>
        <p14:section name="Tips" id="{8A255DC6-8268-4FBB-81B2-1F29D66C92FE}">
          <p14:sldIdLst>
            <p14:sldId id="1270"/>
            <p14:sldId id="2147468816"/>
            <p14:sldId id="1273"/>
          </p14:sldIdLst>
        </p14:section>
        <p14:section name="Kendte fejl" id="{BF373AF0-57C1-4B62-998F-D419FB2E666C}">
          <p14:sldIdLst>
            <p14:sldId id="1028"/>
            <p14:sldId id="2147468856"/>
            <p14:sldId id="2147468813"/>
            <p14:sldId id="1230"/>
            <p14:sldId id="2147468820"/>
            <p14:sldId id="2147468788"/>
            <p14:sldId id="1217"/>
            <p14:sldId id="1239"/>
            <p14:sldId id="1216"/>
          </p14:sldIdLst>
        </p14:section>
        <p14:section name="Spørgsmål og næste møde" id="{46251769-D114-44F4-8DFC-52A7C085846B}">
          <p14:sldIdLst>
            <p14:sldId id="1044"/>
            <p14:sldId id="359"/>
            <p14:sldId id="1153"/>
            <p14:sldId id="1154"/>
          </p14:sldIdLst>
        </p14:section>
        <p14:section name="Henvendt systemansvarlige" id="{5FABAF4E-A406-49A0-A9E9-F43B1A2ED12A}">
          <p14:sldIdLst>
            <p14:sldId id="1086"/>
            <p14:sldId id="1237"/>
            <p14:sldId id="2147468811"/>
            <p14:sldId id="2147468812"/>
            <p14:sldId id="258"/>
            <p14:sldId id="2147468832"/>
            <p14:sldId id="2147468846"/>
            <p14:sldId id="2147468860"/>
          </p14:sldIdLst>
        </p14:section>
        <p14:section name="Status på driften og tak for i dag" id="{B2D31715-964B-4B52-99F2-96DCA9B417E7}">
          <p14:sldIdLst>
            <p14:sldId id="999"/>
            <p14:sldId id="2147468853"/>
            <p14:sldId id="2147468789"/>
            <p14:sldId id="2147468790"/>
            <p14:sldId id="2147468791"/>
            <p14:sldId id="10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4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128E3-95DE-4A43-7932-2061B8AF29BE}" name="Aske Walther Sørensen" initials="AWS" userId="S::AWS@kombit.dk::e41c343c-2cfd-4d4f-a1ac-9d1d143c8b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8DBD0-E53D-47F6-8DEB-C629388C7DCF}" v="5" dt="2024-01-18T11:55:39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9339" autoAdjust="0"/>
  </p:normalViewPr>
  <p:slideViewPr>
    <p:cSldViewPr snapToGrid="0">
      <p:cViewPr varScale="1">
        <p:scale>
          <a:sx n="153" d="100"/>
          <a:sy n="153" d="100"/>
        </p:scale>
        <p:origin x="450" y="138"/>
      </p:cViewPr>
      <p:guideLst>
        <p:guide orient="horz" pos="441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viewProps" Target="viewProps.xml"/><Relationship Id="rId9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e Walther Sørensen" userId="e41c343c-2cfd-4d4f-a1ac-9d1d143c8b84" providerId="ADAL" clId="{8B68DBD0-E53D-47F6-8DEB-C629388C7DCF}"/>
    <pc:docChg chg="modSld">
      <pc:chgData name="Aske Walther Sørensen" userId="e41c343c-2cfd-4d4f-a1ac-9d1d143c8b84" providerId="ADAL" clId="{8B68DBD0-E53D-47F6-8DEB-C629388C7DCF}" dt="2024-01-18T11:55:45.001" v="6" actId="14100"/>
      <pc:docMkLst>
        <pc:docMk/>
      </pc:docMkLst>
      <pc:sldChg chg="addSp delSp modSp mod">
        <pc:chgData name="Aske Walther Sørensen" userId="e41c343c-2cfd-4d4f-a1ac-9d1d143c8b84" providerId="ADAL" clId="{8B68DBD0-E53D-47F6-8DEB-C629388C7DCF}" dt="2024-01-18T11:55:45.001" v="6" actId="14100"/>
        <pc:sldMkLst>
          <pc:docMk/>
          <pc:sldMk cId="294902168" sldId="1186"/>
        </pc:sldMkLst>
        <pc:spChg chg="add">
          <ac:chgData name="Aske Walther Sørensen" userId="e41c343c-2cfd-4d4f-a1ac-9d1d143c8b84" providerId="ADAL" clId="{8B68DBD0-E53D-47F6-8DEB-C629388C7DCF}" dt="2024-01-18T11:55:29.176" v="0"/>
          <ac:spMkLst>
            <pc:docMk/>
            <pc:sldMk cId="294902168" sldId="1186"/>
            <ac:spMk id="4" creationId="{37BD7623-B690-E182-1FE3-2894399FC8AE}"/>
          </ac:spMkLst>
        </pc:spChg>
        <pc:picChg chg="add mod">
          <ac:chgData name="Aske Walther Sørensen" userId="e41c343c-2cfd-4d4f-a1ac-9d1d143c8b84" providerId="ADAL" clId="{8B68DBD0-E53D-47F6-8DEB-C629388C7DCF}" dt="2024-01-18T11:55:45.001" v="6" actId="14100"/>
          <ac:picMkLst>
            <pc:docMk/>
            <pc:sldMk cId="294902168" sldId="1186"/>
            <ac:picMk id="7" creationId="{F8AFC2D2-B0F3-104D-4B14-F0C0969F3B6D}"/>
          </ac:picMkLst>
        </pc:picChg>
        <pc:picChg chg="del mod">
          <ac:chgData name="Aske Walther Sørensen" userId="e41c343c-2cfd-4d4f-a1ac-9d1d143c8b84" providerId="ADAL" clId="{8B68DBD0-E53D-47F6-8DEB-C629388C7DCF}" dt="2024-01-18T11:55:39.910" v="4" actId="478"/>
          <ac:picMkLst>
            <pc:docMk/>
            <pc:sldMk cId="294902168" sldId="1186"/>
            <ac:picMk id="1034" creationId="{8687EB94-1588-313B-8289-3538FF06F5C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0E01D-E573-4D87-8487-196458F1CB83}" type="datetimeFigureOut">
              <a:rPr lang="da-DK" smtClean="0"/>
              <a:t>18-01-2024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610A2-E41B-495E-9914-70CA1250CBE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469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68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10A2-E41B-495E-9914-70CA1250CBE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5175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10A2-E41B-495E-9914-70CA1250CBEE}" type="slidenum">
              <a:rPr lang="da-DK" smtClean="0"/>
              <a:t>79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534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0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2795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413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65385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1702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60758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415400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9867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8923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69867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923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69867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1940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1940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1940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88923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996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90996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996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20212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818557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18335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0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635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57625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7348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5311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71597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øj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32000"/>
            <a:ext cx="4571182" cy="63122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1/18/2024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38726" y="0"/>
            <a:ext cx="4105275" cy="5143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1440000" rIns="540000" anchor="t"/>
          <a:lstStyle>
            <a:lvl1pPr>
              <a:defRPr sz="12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469108" y="1187650"/>
            <a:ext cx="4318917" cy="307802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2650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1/18/2024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7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aggrundsbillede og tekstbo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 descr="[logo:BlackWhite]&#10;[imagefolder:Background]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1"/>
            <a:ext cx="9144000" cy="5143500"/>
          </a:xfrm>
          <a:solidFill>
            <a:schemeClr val="bg1">
              <a:lumMod val="75000"/>
            </a:schemeClr>
          </a:solidFill>
        </p:spPr>
        <p:txBody>
          <a:bodyPr lIns="540000" rIns="6480000" anchor="t" anchorCtr="0"/>
          <a:lstStyle>
            <a:lvl1pPr algn="l">
              <a:tabLst/>
              <a:defRPr sz="1200" baseline="0"/>
            </a:lvl1pPr>
          </a:lstStyle>
          <a:p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1/18/2024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716016" y="351000"/>
            <a:ext cx="3914720" cy="3942000"/>
          </a:xfrm>
          <a:solidFill>
            <a:schemeClr val="bg1">
              <a:alpha val="70000"/>
            </a:schemeClr>
          </a:solidFill>
        </p:spPr>
        <p:txBody>
          <a:bodyPr lIns="324000" tIns="270000" rIns="324000" bIns="270000"/>
          <a:lstStyle>
            <a:lvl1pPr>
              <a:defRPr sz="1350"/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2" name="Pladsholder til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7632900" y="4549500"/>
            <a:ext cx="11286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8457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fsnitsoverskrift"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1680" y="1167595"/>
            <a:ext cx="5472608" cy="2538282"/>
          </a:xfrm>
        </p:spPr>
        <p:txBody>
          <a:bodyPr anchor="ctr"/>
          <a:lstStyle>
            <a:lvl1pPr algn="ctr">
              <a:lnSpc>
                <a:spcPts val="3375"/>
              </a:lnSpc>
              <a:defRPr sz="3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1691680" y="5042354"/>
            <a:ext cx="5400600" cy="337709"/>
          </a:xfrm>
        </p:spPr>
        <p:txBody>
          <a:bodyPr anchor="b"/>
          <a:lstStyle>
            <a:lvl1pPr marL="0" indent="0">
              <a:buNone/>
              <a:defRPr sz="1500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(Brødtekst benyttes ikke på dette dias)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1/18/2024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81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1680" y="1167595"/>
            <a:ext cx="5472608" cy="2538282"/>
          </a:xfrm>
        </p:spPr>
        <p:txBody>
          <a:bodyPr anchor="ctr"/>
          <a:lstStyle>
            <a:lvl1pPr algn="ctr">
              <a:lnSpc>
                <a:spcPts val="3375"/>
              </a:lnSpc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1/18/2024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44" name="Pladsholder til tekst 8">
            <a:extLst>
              <a:ext uri="{FF2B5EF4-FFF2-40B4-BE49-F238E27FC236}">
                <a16:creationId xmlns:a16="http://schemas.microsoft.com/office/drawing/2014/main" id="{BF57FEA7-3553-4A2A-B192-BD7D5AFDC2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2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792088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700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494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7747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490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27623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15566"/>
            <a:ext cx="4103688" cy="3672309"/>
          </a:xfrm>
        </p:spPr>
        <p:txBody>
          <a:bodyPr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0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13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45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00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18" r:id="rId2"/>
    <p:sldLayoutId id="2147483817" r:id="rId3"/>
    <p:sldLayoutId id="2147483825" r:id="rId4"/>
    <p:sldLayoutId id="2147483827" r:id="rId5"/>
    <p:sldLayoutId id="2147483816" r:id="rId6"/>
    <p:sldLayoutId id="2147483824" r:id="rId7"/>
    <p:sldLayoutId id="2147483820" r:id="rId8"/>
    <p:sldLayoutId id="2147483829" r:id="rId9"/>
    <p:sldLayoutId id="2147483828" r:id="rId10"/>
    <p:sldLayoutId id="2147483841" r:id="rId11"/>
    <p:sldLayoutId id="2147483832" r:id="rId12"/>
    <p:sldLayoutId id="2147483833" r:id="rId13"/>
    <p:sldLayoutId id="2147483837" r:id="rId14"/>
    <p:sldLayoutId id="2147483838" r:id="rId15"/>
    <p:sldLayoutId id="2147483839" r:id="rId16"/>
    <p:sldLayoutId id="2147483840" r:id="rId17"/>
    <p:sldLayoutId id="2147483830" r:id="rId18"/>
    <p:sldLayoutId id="2147483819" r:id="rId19"/>
    <p:sldLayoutId id="2147483834" r:id="rId20"/>
    <p:sldLayoutId id="2147483835" r:id="rId21"/>
    <p:sldLayoutId id="2147483836" r:id="rId22"/>
    <p:sldLayoutId id="2147483822" r:id="rId23"/>
    <p:sldLayoutId id="2147483831" r:id="rId24"/>
    <p:sldLayoutId id="2147483844" r:id="rId25"/>
    <p:sldLayoutId id="2147483845" r:id="rId26"/>
    <p:sldLayoutId id="2147483846" r:id="rId27"/>
    <p:sldLayoutId id="2147483847" r:id="rId28"/>
    <p:sldLayoutId id="2147483848" r:id="rId29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2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2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0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9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9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P@kombit.dk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hyperlink" Target="https://share-komm.kombit.dk/P0136/Delte%20dokumenter/Forms/Mder%20KP.aspx" TargetMode="Externa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ok.kombit.dk/arbejdsmarked-og-beskaeftigelse/kommunernes-pensionssystem-kp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KP@kombit.dk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sv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unernespensionssystem.dk/" TargetMode="External"/><Relationship Id="rId2" Type="http://schemas.openxmlformats.org/officeDocument/2006/relationships/hyperlink" Target="https://share-komm.kombit.dk/P0136/SitePages/Startside.aspx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48.jpeg"/><Relationship Id="rId4" Type="http://schemas.openxmlformats.org/officeDocument/2006/relationships/hyperlink" Target="https://kombit.dk/aktuelt/tilmeld-nyhedsbreve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unernespensionssystem.dk/vejledninger/" TargetMode="External"/><Relationship Id="rId2" Type="http://schemas.openxmlformats.org/officeDocument/2006/relationships/hyperlink" Target="https://share-komm.kombit.dk/P0136/SitePages/Startside.aspx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kommunernespensionssystem.dk/meddelelse/problem-med-opret-journalnotat-og-dan-sagsudtraek-fra-enkeltsagsvisningen/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kommunernespensionssystem.dk/meddelelse/visningsfejl-i-ret-planlagt-traek/" TargetMode="Externa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16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9.sv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svg"/><Relationship Id="rId7" Type="http://schemas.openxmlformats.org/officeDocument/2006/relationships/image" Target="../media/image137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svg"/><Relationship Id="rId4" Type="http://schemas.openxmlformats.org/officeDocument/2006/relationships/image" Target="../media/image134.png"/><Relationship Id="rId9" Type="http://schemas.openxmlformats.org/officeDocument/2006/relationships/image" Target="../media/image139.sv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share-komm.kombit.dk/P0136/Delte%20dokumenter/Forms/Webinarer%20om%20release%202.0%20(KP).aspx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Statusmøde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Uge 3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Aske Walther Sørensen / Implementering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2874D5C2-4FC7-970F-E36A-91165C4D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90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1453-EDF9-B67F-AFBD-EB13CBA7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5.0</a:t>
            </a:r>
            <a:br>
              <a:rPr lang="da-DK" dirty="0"/>
            </a:br>
            <a:r>
              <a:rPr lang="da-DK" dirty="0"/>
              <a:t>25. marts 2024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66ED8-E730-BE45-7ED0-EF954FA2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7151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Oversigt over ny funktionalitet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5.0 – 25. </a:t>
            </a:r>
            <a:r>
              <a:rPr lang="da-DK">
                <a:solidFill>
                  <a:schemeClr val="tx2"/>
                </a:solidFill>
              </a:rPr>
              <a:t>marts </a:t>
            </a:r>
            <a:r>
              <a:rPr lang="da-DK" dirty="0">
                <a:solidFill>
                  <a:schemeClr val="tx2"/>
                </a:solidFill>
              </a:rPr>
              <a:t>2024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2 / November 2024 – Ændringer er markeret med </a:t>
            </a:r>
            <a:r>
              <a:rPr lang="da-DK" dirty="0">
                <a:highlight>
                  <a:srgbClr val="FFFF00"/>
                </a:highlight>
              </a:rPr>
              <a:t>gul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</a:t>
            </a:r>
            <a:r>
              <a:rPr lang="da-DK"/>
              <a:t>funktionalitet 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879611"/>
          <a:ext cx="8207375" cy="4248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065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5293310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Modtagelse og behandling af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i KP inkl. automatisk validering.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KP kan modtage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og foretage automatisk validering ved modtagelse. Ved almindelig helbredstillæg kan KP godkende betaling automatisk, </a:t>
                      </a: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hvis borger ikke er medlem af Sygeforsikring ‘</a:t>
                      </a:r>
                      <a:r>
                        <a:rPr lang="da-DK" sz="1050" dirty="0" err="1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danmark</a:t>
                      </a: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’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, og I kan opsætte en beløbsgrænse, som styrer, om en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lægges ud til manuel behandling. Afvisning vil typisk blive lagt til manuel sagsbehandling. Ved udvidet og personlige tillæg understøtte KP manuel sagsbehandling.</a:t>
                      </a:r>
                    </a:p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Ved godkendelse af en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sendes bogføringsoplysninger til kommunens økonomisystem. Det bliver desuden muligt at håndtere kredit nota og rykkere.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1607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Sagstyper til 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Sagstypen ”Almindeligt helbredstillæg” erstattes af en sagstype for hver af de 7 almindelige helbredstillæg - medicin, tandlæge, høreapparat, fysioterapi, fodterapi, psykologhjælp og kiropraktorbehandling. Der vil ikke ske konvertering af de ”gamle” sager med almindelig helbredstillæg.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597996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Forbedret udbetalingsmeddelelse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Opsætningen af udbetalingsmeddelelsen forbedres, så den bliver nemmere at forstå for borger.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274320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Udstilling af boligstøttedata vedr. KMF/MAF</a:t>
                      </a:r>
                      <a:endParaRPr lang="da-DK" sz="1050" b="1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Boligstøttedata vedr. </a:t>
                      </a: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(primært) 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KMF og MAF bliver tilgængeligt via 3 rapporter og LIS-data. Tidligere har I modtaget disse data på lister fra UDK.</a:t>
                      </a:r>
                      <a:endParaRPr lang="da-DK" sz="1050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7961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Modtagelse af MAF-udbetaling til selvvalgt NemKonto (SE-nr.)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Det bliver muligt at vælge hvilken bankkonto overførsel af MAF skal ske til. Således kan alle MAF-betalinger samles på én konto for at lette arbejdet med afstemning.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35073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>
                          <a:latin typeface="Neue Haas Grotesk Text Pro" panose="020B0504020202020204" pitchFamily="34" charset="0"/>
                        </a:rPr>
                        <a:t>MAF sumrapport</a:t>
                      </a:r>
                      <a:endParaRPr lang="da-DK" sz="105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Rapport til lettere afstemning af bank</a:t>
                      </a:r>
                      <a:endParaRPr lang="da-DK" sz="1050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282748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Vedligeholdelse af snitflader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Teknisk vedligehold.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28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664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Spørgetime om </a:t>
            </a:r>
            <a:r>
              <a:rPr lang="da-DK" dirty="0" err="1">
                <a:latin typeface="Neue Haas Grotesk Text Pro" panose="020B0504020202020204" pitchFamily="34" charset="0"/>
              </a:rPr>
              <a:t>eFaktura</a:t>
            </a:r>
            <a:r>
              <a:rPr lang="da-DK" dirty="0">
                <a:latin typeface="Neue Haas Grotesk Text Pro" panose="020B0504020202020204" pitchFamily="34" charset="0"/>
              </a:rPr>
              <a:t> 2 og 3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Afholdes d. 24. og 25. januar.</a:t>
            </a:r>
          </a:p>
          <a:p>
            <a:r>
              <a:rPr lang="da-DK" dirty="0"/>
              <a:t>Vi afprøver kombination af korte videoer efterfulgt af spørgetimer.</a:t>
            </a:r>
          </a:p>
          <a:p>
            <a:r>
              <a:rPr lang="da-DK" dirty="0"/>
              <a:t>OBS: </a:t>
            </a:r>
            <a:r>
              <a:rPr lang="da-DK" dirty="0" err="1"/>
              <a:t>eFaktura</a:t>
            </a:r>
            <a:r>
              <a:rPr lang="da-DK" dirty="0"/>
              <a:t> 3 kan først løses </a:t>
            </a:r>
            <a:r>
              <a:rPr lang="da-DK" i="1" dirty="0"/>
              <a:t>efter </a:t>
            </a:r>
            <a:r>
              <a:rPr lang="da-DK" dirty="0"/>
              <a:t>idriftsættelsen af release 5.0.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772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24157-A36A-4B23-2C5B-449BFDE5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Piloter til release 5.0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5A03338-024E-2EA9-6FB0-0105FB495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Som varslet ønsker vi piloter til at teste udvalgt funktionalitet ifm. release 5.0. </a:t>
            </a:r>
          </a:p>
          <a:p>
            <a:r>
              <a:rPr lang="da-DK" dirty="0"/>
              <a:t>Feed back fra piloter ved seneste afprøvning lød bl.a.: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Indflydelse på kvaliteten af idriftsættelsen og på håndtering af uhensigtsmæssigheder og fejl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Større forståelse for ny funktionalitet og sammenhænge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Støtte fra KOMBIT og Netcompany og hurtig respons på henvendelser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3D6AA82-71D9-DB7E-590C-2933ECA93F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</a:t>
            </a:r>
          </a:p>
        </p:txBody>
      </p:sp>
      <p:pic>
        <p:nvPicPr>
          <p:cNvPr id="7" name="Pladsholder til billede 6" descr="Et billede, der indeholder udendørs, landskab, sky, plante&#10;&#10;Automatisk genereret beskrivelse">
            <a:extLst>
              <a:ext uri="{FF2B5EF4-FFF2-40B4-BE49-F238E27FC236}">
                <a16:creationId xmlns:a16="http://schemas.microsoft.com/office/drawing/2014/main" id="{B9C4A915-1120-100B-4145-94F8387312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010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bygning, Kompositmateriale, undergrundsbane, indendørs&#10;&#10;Automatisk genereret beskrivelse">
            <a:extLst>
              <a:ext uri="{FF2B5EF4-FFF2-40B4-BE49-F238E27FC236}">
                <a16:creationId xmlns:a16="http://schemas.microsoft.com/office/drawing/2014/main" id="{8D86721D-8877-935B-59FB-2F06A648C0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590940C-7087-A67D-8CB4-9A628E24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Piloter til release 5.0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d. 25.3 til 12.4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0B215CF-1A93-16FB-FB1A-A06E6E3DF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Skriv til </a:t>
            </a:r>
            <a:r>
              <a:rPr lang="da-DK" dirty="0">
                <a:hlinkClick r:id="rId3"/>
              </a:rPr>
              <a:t>KP@kombit.dk</a:t>
            </a:r>
            <a:r>
              <a:rPr lang="da-DK" dirty="0"/>
              <a:t>, hvis I gerne vil deltage som piloter!</a:t>
            </a:r>
          </a:p>
          <a:p>
            <a:r>
              <a:rPr lang="da-DK" dirty="0"/>
              <a:t>Noter i mailen hvad I kan bidrage til af nedenstående samt evt. OBS-punkter ved at deltage. </a:t>
            </a:r>
          </a:p>
          <a:p>
            <a:r>
              <a:rPr lang="da-DK" dirty="0"/>
              <a:t>Stil evt. også alle de spørgsmål og forbehold, I måtte have, så vi kan starte dialogen om afprøvningen.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C7D9A76-AA3A-A8B4-6450-7DB5C8ED71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AC309FC-9CC1-3586-04B5-068371B80B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08FE05A5-EA9C-85C9-1E44-D9C1ACBC7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5778"/>
              </p:ext>
            </p:extLst>
          </p:nvPr>
        </p:nvGraphicFramePr>
        <p:xfrm>
          <a:off x="0" y="2544445"/>
          <a:ext cx="9143999" cy="262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628">
                  <a:extLst>
                    <a:ext uri="{9D8B030D-6E8A-4147-A177-3AD203B41FA5}">
                      <a16:colId xmlns:a16="http://schemas.microsoft.com/office/drawing/2014/main" val="3883446295"/>
                    </a:ext>
                  </a:extLst>
                </a:gridCol>
                <a:gridCol w="3180170">
                  <a:extLst>
                    <a:ext uri="{9D8B030D-6E8A-4147-A177-3AD203B41FA5}">
                      <a16:colId xmlns:a16="http://schemas.microsoft.com/office/drawing/2014/main" val="2792260607"/>
                    </a:ext>
                  </a:extLst>
                </a:gridCol>
                <a:gridCol w="4062201">
                  <a:extLst>
                    <a:ext uri="{9D8B030D-6E8A-4147-A177-3AD203B41FA5}">
                      <a16:colId xmlns:a16="http://schemas.microsoft.com/office/drawing/2014/main" val="34069311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Funktionalitet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Kriterie for at blive pilot: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Hvordan pilotafprøves?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689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 ifm. forskellige økonomisystemer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At I ønsker at benytte de nye muligheder med at modtage og behandle </a:t>
                      </a:r>
                      <a:r>
                        <a:rPr lang="da-DK" sz="13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 i KP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Funktionaliteten tages i brug.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20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Overførsel af MAF til selvvalgt bankkonto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At I ønsker at benytte en anden bankkonto til MAF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1 kr. test med </a:t>
                      </a:r>
                      <a:r>
                        <a:rPr lang="da-DK" sz="1300" kern="1200" dirty="0">
                          <a:solidFill>
                            <a:schemeClr val="dk1"/>
                          </a:solidFill>
                          <a:effectLst/>
                          <a:latin typeface="Neue Haas Grotesk Text Pro" panose="020B0504020202020204" pitchFamily="34" charset="0"/>
                          <a:ea typeface="+mn-ea"/>
                          <a:cs typeface="+mn-cs"/>
                        </a:rPr>
                        <a:t>personer, som skal have en finansieringskommune som er forskellig fra bopælskommunerne. </a:t>
                      </a:r>
                    </a:p>
                    <a:p>
                      <a:r>
                        <a:rPr lang="da-DK" sz="1300" kern="1200" dirty="0">
                          <a:solidFill>
                            <a:schemeClr val="dk1"/>
                          </a:solidFill>
                          <a:effectLst/>
                          <a:latin typeface="Neue Haas Grotesk Text Pro" panose="020B0504020202020204" pitchFamily="34" charset="0"/>
                          <a:ea typeface="+mn-ea"/>
                          <a:cs typeface="+mn-cs"/>
                        </a:rPr>
                        <a:t>Begge kommuner skal verificere. </a:t>
                      </a:r>
                      <a:endParaRPr lang="da-DK" sz="13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05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kern="1200" dirty="0">
                          <a:solidFill>
                            <a:schemeClr val="dk1"/>
                          </a:solidFill>
                          <a:effectLst/>
                          <a:latin typeface="Neue Haas Grotesk Text Pro" panose="020B0504020202020204" pitchFamily="34" charset="0"/>
                          <a:ea typeface="+mn-ea"/>
                          <a:cs typeface="+mn-cs"/>
                        </a:rPr>
                        <a:t>Boligstøttedata for KMF/MAF</a:t>
                      </a:r>
                      <a:endParaRPr lang="da-DK" sz="13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At I har medarbejder, som kan være behjælpelig med sammenligning af data.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Sammenligning af data fra UDKBO og KP. (Detaljerapport, Sagstyperapport og KMF Sumrapport)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54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585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6FB59-43C2-672C-185B-1754E691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Demo af </a:t>
            </a:r>
            <a:r>
              <a:rPr lang="da-DK" dirty="0" err="1"/>
              <a:t>eFaktura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2942F32-D264-D13C-806C-2CB7FAC9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E2A-8356-49FA-A1F6-41F8B1C7B20F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673A3C-3F26-5768-9FB9-F31F4460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975FAC0-4BC6-CD06-DAD4-2501B77CBB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6994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CF6D5-48E7-6640-8C47-B3878D9B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Overordnet flow for </a:t>
            </a:r>
            <a:r>
              <a:rPr lang="da-DK" dirty="0" err="1"/>
              <a:t>eFaktura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Faktura, kreditnota og rykker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669C3E-21B0-927B-284D-F9DF6B2FE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Demo af </a:t>
            </a:r>
            <a:r>
              <a:rPr lang="da-DK" dirty="0" err="1"/>
              <a:t>eFaktura</a:t>
            </a:r>
            <a:endParaRPr lang="da-DK" dirty="0"/>
          </a:p>
        </p:txBody>
      </p:sp>
      <p:pic>
        <p:nvPicPr>
          <p:cNvPr id="5" name="Grafik 4" descr="Sækkevogn med massiv udfyldning">
            <a:extLst>
              <a:ext uri="{FF2B5EF4-FFF2-40B4-BE49-F238E27FC236}">
                <a16:creationId xmlns:a16="http://schemas.microsoft.com/office/drawing/2014/main" id="{DE78863F-5A8B-C1A4-3E40-850240475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006" y="2006100"/>
            <a:ext cx="914400" cy="9144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A49A0D2E-E36D-A463-AF37-27252C34289C}"/>
              </a:ext>
            </a:extLst>
          </p:cNvPr>
          <p:cNvGrpSpPr/>
          <p:nvPr/>
        </p:nvGrpSpPr>
        <p:grpSpPr>
          <a:xfrm>
            <a:off x="2851030" y="1893832"/>
            <a:ext cx="1121080" cy="1121080"/>
            <a:chOff x="5329200" y="1744407"/>
            <a:chExt cx="1121080" cy="1121080"/>
          </a:xfrm>
        </p:grpSpPr>
        <p:pic>
          <p:nvPicPr>
            <p:cNvPr id="9" name="Grafik 8" descr="Bærbar computer med massiv udfyldning">
              <a:extLst>
                <a:ext uri="{FF2B5EF4-FFF2-40B4-BE49-F238E27FC236}">
                  <a16:creationId xmlns:a16="http://schemas.microsoft.com/office/drawing/2014/main" id="{2F99A983-A41A-C6F7-47B2-B5E6DEBF6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9200" y="1744407"/>
              <a:ext cx="1121080" cy="1121080"/>
            </a:xfrm>
            <a:prstGeom prst="rect">
              <a:avLst/>
            </a:prstGeom>
          </p:spPr>
        </p:pic>
        <p:pic>
          <p:nvPicPr>
            <p:cNvPr id="11" name="Grafik 10" descr="Sparegris med massiv udfyldning">
              <a:extLst>
                <a:ext uri="{FF2B5EF4-FFF2-40B4-BE49-F238E27FC236}">
                  <a16:creationId xmlns:a16="http://schemas.microsoft.com/office/drawing/2014/main" id="{9A8F2525-7600-4B56-4A52-5B061488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2519" y="1996024"/>
              <a:ext cx="535487" cy="535487"/>
            </a:xfrm>
            <a:prstGeom prst="rect">
              <a:avLst/>
            </a:prstGeom>
          </p:spPr>
        </p:pic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2DD12535-924A-0F54-16A4-B05F8DF47108}"/>
              </a:ext>
            </a:extLst>
          </p:cNvPr>
          <p:cNvGrpSpPr/>
          <p:nvPr/>
        </p:nvGrpSpPr>
        <p:grpSpPr>
          <a:xfrm>
            <a:off x="5956291" y="1902760"/>
            <a:ext cx="1121080" cy="1121080"/>
            <a:chOff x="5231080" y="3056351"/>
            <a:chExt cx="914400" cy="914400"/>
          </a:xfrm>
        </p:grpSpPr>
        <p:pic>
          <p:nvPicPr>
            <p:cNvPr id="7" name="Grafik 6" descr="Kvinde med stok med massiv udfyldning">
              <a:extLst>
                <a:ext uri="{FF2B5EF4-FFF2-40B4-BE49-F238E27FC236}">
                  <a16:creationId xmlns:a16="http://schemas.microsoft.com/office/drawing/2014/main" id="{3615F00E-AF72-20D7-0359-C706AF34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41412" y="3321798"/>
              <a:ext cx="317014" cy="317014"/>
            </a:xfrm>
            <a:prstGeom prst="rect">
              <a:avLst/>
            </a:prstGeom>
          </p:spPr>
        </p:pic>
        <p:pic>
          <p:nvPicPr>
            <p:cNvPr id="12" name="Grafik 11" descr="Bærbar computer med massiv udfyldning">
              <a:extLst>
                <a:ext uri="{FF2B5EF4-FFF2-40B4-BE49-F238E27FC236}">
                  <a16:creationId xmlns:a16="http://schemas.microsoft.com/office/drawing/2014/main" id="{43097CAC-364D-856E-9AF5-2B41C4A6B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1080" y="3056351"/>
              <a:ext cx="914400" cy="914400"/>
            </a:xfrm>
            <a:prstGeom prst="rect">
              <a:avLst/>
            </a:prstGeom>
          </p:spPr>
        </p:pic>
      </p:grp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87360538-9402-75D0-9522-63CCDB0E9496}"/>
              </a:ext>
            </a:extLst>
          </p:cNvPr>
          <p:cNvCxnSpPr>
            <a:cxnSpLocks/>
          </p:cNvCxnSpPr>
          <p:nvPr/>
        </p:nvCxnSpPr>
        <p:spPr bwMode="auto">
          <a:xfrm>
            <a:off x="2042285" y="2463300"/>
            <a:ext cx="876279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E4591228-4BA7-C890-B52D-ED52A8DD1E6B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0312" y="1946037"/>
            <a:ext cx="1434860" cy="6175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3" name="Grafik 22" descr="Skriveplade blandet med massiv udfyldning">
            <a:extLst>
              <a:ext uri="{FF2B5EF4-FFF2-40B4-BE49-F238E27FC236}">
                <a16:creationId xmlns:a16="http://schemas.microsoft.com/office/drawing/2014/main" id="{8C70CCBD-B2FE-6A71-A57A-C5E2A1E12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20103" y="1485503"/>
            <a:ext cx="699109" cy="699109"/>
          </a:xfrm>
          <a:prstGeom prst="rect">
            <a:avLst/>
          </a:prstGeom>
        </p:spPr>
      </p:pic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7A1D8B85-6DDE-B573-532B-91C61208BD3C}"/>
              </a:ext>
            </a:extLst>
          </p:cNvPr>
          <p:cNvCxnSpPr>
            <a:cxnSpLocks/>
          </p:cNvCxnSpPr>
          <p:nvPr/>
        </p:nvCxnSpPr>
        <p:spPr bwMode="auto">
          <a:xfrm flipH="1">
            <a:off x="4089745" y="2296505"/>
            <a:ext cx="1754981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7139B3AC-54F1-8437-2220-A2683B33A8F9}"/>
              </a:ext>
            </a:extLst>
          </p:cNvPr>
          <p:cNvCxnSpPr>
            <a:cxnSpLocks/>
          </p:cNvCxnSpPr>
          <p:nvPr/>
        </p:nvCxnSpPr>
        <p:spPr bwMode="auto">
          <a:xfrm flipH="1">
            <a:off x="4089745" y="2473957"/>
            <a:ext cx="1754981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Tekstfelt 27">
            <a:extLst>
              <a:ext uri="{FF2B5EF4-FFF2-40B4-BE49-F238E27FC236}">
                <a16:creationId xmlns:a16="http://schemas.microsoft.com/office/drawing/2014/main" id="{B5D79726-4D13-EAAB-94F9-206060222B77}"/>
              </a:ext>
            </a:extLst>
          </p:cNvPr>
          <p:cNvSpPr txBox="1"/>
          <p:nvPr/>
        </p:nvSpPr>
        <p:spPr>
          <a:xfrm>
            <a:off x="5956292" y="2850106"/>
            <a:ext cx="1121080" cy="377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Registrering på fakturafanen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D787589E-B2A7-C1B8-4C44-AC8D47FF04B8}"/>
              </a:ext>
            </a:extLst>
          </p:cNvPr>
          <p:cNvSpPr txBox="1"/>
          <p:nvPr/>
        </p:nvSpPr>
        <p:spPr>
          <a:xfrm>
            <a:off x="2550253" y="2821989"/>
            <a:ext cx="1572628" cy="403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Registrering og evt. bogføring pba. svar fra KP.</a:t>
            </a:r>
            <a:br>
              <a:rPr lang="da-DK" sz="900" dirty="0">
                <a:latin typeface="Helvetica" pitchFamily="2" charset="0"/>
                <a:cs typeface="Arial"/>
              </a:rPr>
            </a:br>
            <a:endParaRPr lang="da-DK" sz="900" dirty="0">
              <a:latin typeface="Helvetica" pitchFamily="2" charset="0"/>
              <a:cs typeface="Arial"/>
            </a:endParaRP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2B50A85F-9229-2F35-52DD-EB2CED0936A5}"/>
              </a:ext>
            </a:extLst>
          </p:cNvPr>
          <p:cNvSpPr txBox="1"/>
          <p:nvPr/>
        </p:nvSpPr>
        <p:spPr>
          <a:xfrm>
            <a:off x="4135404" y="2573620"/>
            <a:ext cx="1745127" cy="699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solidFill>
                  <a:srgbClr val="FF0000"/>
                </a:solidFill>
                <a:latin typeface="Helvetica" pitchFamily="2" charset="0"/>
                <a:cs typeface="Arial"/>
              </a:rPr>
              <a:t>Afvisning </a:t>
            </a:r>
            <a:r>
              <a:rPr lang="da-DK" sz="900" dirty="0">
                <a:latin typeface="Helvetica" pitchFamily="2" charset="0"/>
                <a:cs typeface="Arial"/>
              </a:rPr>
              <a:t>eller</a:t>
            </a:r>
            <a:r>
              <a:rPr lang="da-DK" sz="900" dirty="0">
                <a:solidFill>
                  <a:srgbClr val="FF0000"/>
                </a:solidFill>
                <a:latin typeface="Helvetica" pitchFamily="2" charset="0"/>
                <a:cs typeface="Arial"/>
              </a:rPr>
              <a:t> </a:t>
            </a:r>
            <a:r>
              <a:rPr lang="da-DK" sz="900" dirty="0">
                <a:solidFill>
                  <a:srgbClr val="00B050"/>
                </a:solidFill>
                <a:latin typeface="Helvetica" pitchFamily="2" charset="0"/>
                <a:cs typeface="Arial"/>
              </a:rPr>
              <a:t>Godkendelse </a:t>
            </a:r>
            <a:r>
              <a:rPr lang="da-DK" sz="900" dirty="0">
                <a:latin typeface="Helvetica" pitchFamily="2" charset="0"/>
                <a:cs typeface="Arial"/>
              </a:rPr>
              <a:t>pba. automatisk eller manuel sagsbehandling.</a:t>
            </a:r>
          </a:p>
        </p:txBody>
      </p: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134A26E1-66C9-B8EF-FAA7-A329CC514C06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0312" y="1741358"/>
            <a:ext cx="1498948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1" name="Grafik 40" descr="Indbakke flueben med massiv udfyldning">
            <a:extLst>
              <a:ext uri="{FF2B5EF4-FFF2-40B4-BE49-F238E27FC236}">
                <a16:creationId xmlns:a16="http://schemas.microsoft.com/office/drawing/2014/main" id="{ACF7913F-6232-8307-145B-83E1D3166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13865" y="1787046"/>
            <a:ext cx="328446" cy="328446"/>
          </a:xfrm>
          <a:prstGeom prst="rect">
            <a:avLst/>
          </a:prstGeom>
        </p:spPr>
      </p:pic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B76A7F17-B3CE-2EDB-D365-D89AD77C612C}"/>
              </a:ext>
            </a:extLst>
          </p:cNvPr>
          <p:cNvCxnSpPr>
            <a:cxnSpLocks/>
            <a:endCxn id="41" idx="1"/>
          </p:cNvCxnSpPr>
          <p:nvPr/>
        </p:nvCxnSpPr>
        <p:spPr bwMode="auto">
          <a:xfrm>
            <a:off x="6270041" y="1951269"/>
            <a:ext cx="243824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7" name="Grafik 46" descr="Enkelt tandhjul med massiv udfyldning">
            <a:extLst>
              <a:ext uri="{FF2B5EF4-FFF2-40B4-BE49-F238E27FC236}">
                <a16:creationId xmlns:a16="http://schemas.microsoft.com/office/drawing/2014/main" id="{DA8D79C3-84B7-2EB5-0891-F32DBC2D2A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33645" y="2896518"/>
            <a:ext cx="428701" cy="428701"/>
          </a:xfrm>
          <a:prstGeom prst="rect">
            <a:avLst/>
          </a:prstGeom>
        </p:spPr>
      </p:pic>
      <p:pic>
        <p:nvPicPr>
          <p:cNvPr id="49" name="Grafik 48" descr="Callcenter med massiv udfyldning">
            <a:extLst>
              <a:ext uri="{FF2B5EF4-FFF2-40B4-BE49-F238E27FC236}">
                <a16:creationId xmlns:a16="http://schemas.microsoft.com/office/drawing/2014/main" id="{0DC38AF7-37EA-0D16-FC30-C2432E7307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73931" y="2896518"/>
            <a:ext cx="417208" cy="417208"/>
          </a:xfrm>
          <a:prstGeom prst="rect">
            <a:avLst/>
          </a:prstGeom>
        </p:spPr>
      </p:pic>
      <p:sp>
        <p:nvSpPr>
          <p:cNvPr id="50" name="Tekstfelt 49">
            <a:extLst>
              <a:ext uri="{FF2B5EF4-FFF2-40B4-BE49-F238E27FC236}">
                <a16:creationId xmlns:a16="http://schemas.microsoft.com/office/drawing/2014/main" id="{A69ABC0E-6703-DB7D-AA6B-CC49DD728D8E}"/>
              </a:ext>
            </a:extLst>
          </p:cNvPr>
          <p:cNvSpPr txBox="1"/>
          <p:nvPr/>
        </p:nvSpPr>
        <p:spPr>
          <a:xfrm>
            <a:off x="3255070" y="4368050"/>
            <a:ext cx="2633859" cy="68328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none" rtlCol="0">
            <a:noAutofit/>
          </a:bodyPr>
          <a:lstStyle/>
          <a:p>
            <a:pPr algn="l"/>
            <a:r>
              <a:rPr lang="da-DK" sz="900" u="sng" dirty="0">
                <a:latin typeface="Helvetica" pitchFamily="2" charset="0"/>
                <a:cs typeface="Arial"/>
              </a:rPr>
              <a:t>OBS</a:t>
            </a:r>
            <a:r>
              <a:rPr lang="da-DK" sz="900" dirty="0">
                <a:latin typeface="Helvetica" pitchFamily="2" charset="0"/>
                <a:cs typeface="Arial"/>
              </a:rPr>
              <a:t>: Faktura kan håndteres i økonomisystem 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inden KP har sendt svar retur. 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Dette medfører risiko for uoverensstemmelse 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mellem ØS og KP og er en dobbelt arbejdsgang..</a:t>
            </a:r>
          </a:p>
        </p:txBody>
      </p:sp>
      <p:pic>
        <p:nvPicPr>
          <p:cNvPr id="52" name="Grafik 51" descr="Advarsel med massiv udfyldning">
            <a:extLst>
              <a:ext uri="{FF2B5EF4-FFF2-40B4-BE49-F238E27FC236}">
                <a16:creationId xmlns:a16="http://schemas.microsoft.com/office/drawing/2014/main" id="{E1784B16-C3D0-A157-CDD8-24CEDC0426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78616" y="4615433"/>
            <a:ext cx="377218" cy="377218"/>
          </a:xfrm>
          <a:prstGeom prst="rect">
            <a:avLst/>
          </a:prstGeom>
        </p:spPr>
      </p:pic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879807E7-CD8D-7217-49A1-9B4C446AB4BC}"/>
              </a:ext>
            </a:extLst>
          </p:cNvPr>
          <p:cNvCxnSpPr>
            <a:cxnSpLocks/>
          </p:cNvCxnSpPr>
          <p:nvPr/>
        </p:nvCxnSpPr>
        <p:spPr bwMode="auto">
          <a:xfrm>
            <a:off x="4087060" y="3463694"/>
            <a:ext cx="1814392" cy="15823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" name="Tekstfelt 14">
            <a:extLst>
              <a:ext uri="{FF2B5EF4-FFF2-40B4-BE49-F238E27FC236}">
                <a16:creationId xmlns:a16="http://schemas.microsoft.com/office/drawing/2014/main" id="{F0A29223-0383-8397-D55A-BECF628737C8}"/>
              </a:ext>
            </a:extLst>
          </p:cNvPr>
          <p:cNvSpPr txBox="1"/>
          <p:nvPr/>
        </p:nvSpPr>
        <p:spPr>
          <a:xfrm>
            <a:off x="4083991" y="3588200"/>
            <a:ext cx="1572628" cy="5543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ØS sender retursvar om status på fakturaen og kan danne opfølgningsopgave.</a:t>
            </a:r>
          </a:p>
        </p:txBody>
      </p:sp>
      <p:pic>
        <p:nvPicPr>
          <p:cNvPr id="1026" name="Picture 2" descr="Betingelser &amp; Vilkår">
            <a:extLst>
              <a:ext uri="{FF2B5EF4-FFF2-40B4-BE49-F238E27FC236}">
                <a16:creationId xmlns:a16="http://schemas.microsoft.com/office/drawing/2014/main" id="{2F845BE5-8D55-7DAB-4854-597B86CE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052" y="1642742"/>
            <a:ext cx="591085" cy="7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50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C8211-7657-C8A5-C16F-FE531A2E5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Hændelsesabonnementer, som danner opgaver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I kan tilpasse jf. </a:t>
            </a:r>
            <a:r>
              <a:rPr lang="da-DK" dirty="0" err="1">
                <a:solidFill>
                  <a:schemeClr val="tx2"/>
                </a:solidFill>
              </a:rPr>
              <a:t>eFaktura</a:t>
            </a:r>
            <a:r>
              <a:rPr lang="da-DK" dirty="0">
                <a:solidFill>
                  <a:schemeClr val="tx2"/>
                </a:solidFill>
              </a:rPr>
              <a:t> 6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DA067EB-6C89-E659-211B-3B7FBD8395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Demo af </a:t>
            </a:r>
            <a:r>
              <a:rPr lang="da-DK" dirty="0" err="1"/>
              <a:t>eFaktura</a:t>
            </a:r>
            <a:endParaRPr lang="da-DK" dirty="0"/>
          </a:p>
          <a:p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8B0CC6-B098-05AD-18CC-04E2379C2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75036"/>
            <a:ext cx="9143999" cy="38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410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C782D-AD81-F0DD-5030-036CB5C7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Generelt om eFaktura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E303E8-3208-2FB7-7488-AD01664060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 ‘eFaktura’ er en fællesbetegnelse for: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/>
              <a:t>Faktura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/>
              <a:t>Rykker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/>
              <a:t>Kreditnota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da-DK" dirty="0"/>
          </a:p>
          <a:p>
            <a:r>
              <a:rPr lang="da-DK" dirty="0"/>
              <a:t>Opgaven hedder ‘Behandl eFaktura’, og det bliver muligt, at oprette opgavepakker på ‘Behandl eFaktura’.</a:t>
            </a:r>
          </a:p>
          <a:p>
            <a:endParaRPr lang="da-DK" dirty="0"/>
          </a:p>
          <a:p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11CF4C4-F7F2-BEF7-F509-46A5A54F6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Generelt om </a:t>
            </a:r>
            <a:r>
              <a:rPr lang="da-DK" dirty="0" err="1"/>
              <a:t>efaktura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7B17DD1-30A4-6B82-82DC-A62378DA4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4" y="1419225"/>
            <a:ext cx="4037459" cy="19163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68419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1C4A9-7C97-4B15-AB42-F521523C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 for mødet</a:t>
            </a:r>
          </a:p>
        </p:txBody>
      </p:sp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FCB118DD-4437-4EB0-9709-9435F1D3BC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075161-D5D9-492F-AE32-56D9811D7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indent="0">
              <a:buNone/>
            </a:pPr>
            <a:r>
              <a:rPr lang="da-DK" dirty="0"/>
              <a:t>Da vi er mange, skal du som udgangspunkt holde kamera og mikrofon slukket</a:t>
            </a:r>
          </a:p>
          <a:p>
            <a:pPr marL="257175" indent="-257175">
              <a:buFontTx/>
              <a:buChar char="-"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Ræk hånden op og tænd mikrofon og kamera, når du har spørgsmål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Mødet optages og lægges på </a:t>
            </a:r>
            <a:r>
              <a:rPr lang="da-DK" dirty="0" err="1">
                <a:hlinkClick r:id="rId4"/>
              </a:rPr>
              <a:t>KOMBITs</a:t>
            </a:r>
            <a:r>
              <a:rPr lang="da-DK" dirty="0">
                <a:hlinkClick r:id="rId4"/>
              </a:rPr>
              <a:t> dokumentbibliotek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3FFBD22-10CD-4EC2-B43F-4EF193161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fik 5" descr="Radiomikrofon">
            <a:extLst>
              <a:ext uri="{FF2B5EF4-FFF2-40B4-BE49-F238E27FC236}">
                <a16:creationId xmlns:a16="http://schemas.microsoft.com/office/drawing/2014/main" id="{AEA36C8F-1C80-4896-AB07-0BBB2CC9F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08" y="1703245"/>
            <a:ext cx="528756" cy="528756"/>
          </a:xfrm>
          <a:prstGeom prst="rect">
            <a:avLst/>
          </a:prstGeom>
        </p:spPr>
      </p:pic>
      <p:pic>
        <p:nvPicPr>
          <p:cNvPr id="7" name="Grafik 6" descr="Webkamera">
            <a:extLst>
              <a:ext uri="{FF2B5EF4-FFF2-40B4-BE49-F238E27FC236}">
                <a16:creationId xmlns:a16="http://schemas.microsoft.com/office/drawing/2014/main" id="{9E6D728C-42B3-4891-9AA4-8201D79C7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2264" y="1710776"/>
            <a:ext cx="528756" cy="528756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B2F95FE2-EFF9-48ED-BA83-436BF5E20C72}"/>
              </a:ext>
            </a:extLst>
          </p:cNvPr>
          <p:cNvCxnSpPr>
            <a:cxnSpLocks/>
          </p:cNvCxnSpPr>
          <p:nvPr/>
        </p:nvCxnSpPr>
        <p:spPr>
          <a:xfrm>
            <a:off x="1172264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odcast">
            <a:extLst>
              <a:ext uri="{FF2B5EF4-FFF2-40B4-BE49-F238E27FC236}">
                <a16:creationId xmlns:a16="http://schemas.microsoft.com/office/drawing/2014/main" id="{A0D29E40-B6D4-43B3-B044-8DCC074453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38" y="2973162"/>
            <a:ext cx="543818" cy="543818"/>
          </a:xfrm>
          <a:prstGeom prst="rect">
            <a:avLst/>
          </a:prstGeom>
        </p:spPr>
      </p:pic>
      <p:pic>
        <p:nvPicPr>
          <p:cNvPr id="14" name="Grafik 13" descr="Løftet hånd">
            <a:extLst>
              <a:ext uri="{FF2B5EF4-FFF2-40B4-BE49-F238E27FC236}">
                <a16:creationId xmlns:a16="http://schemas.microsoft.com/office/drawing/2014/main" id="{6173F45E-5EB6-4BB5-99E1-DE85A699C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544" y="2988224"/>
            <a:ext cx="543818" cy="543818"/>
          </a:xfrm>
          <a:prstGeom prst="rect">
            <a:avLst/>
          </a:prstGeom>
        </p:spPr>
      </p:pic>
      <p:pic>
        <p:nvPicPr>
          <p:cNvPr id="16" name="Grafik 15" descr="Webkamera">
            <a:extLst>
              <a:ext uri="{FF2B5EF4-FFF2-40B4-BE49-F238E27FC236}">
                <a16:creationId xmlns:a16="http://schemas.microsoft.com/office/drawing/2014/main" id="{E81E7851-A95D-4B47-A64B-3C1B878CD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5956" y="2988224"/>
            <a:ext cx="528756" cy="528756"/>
          </a:xfrm>
          <a:prstGeom prst="rect">
            <a:avLst/>
          </a:prstGeom>
        </p:spPr>
      </p:pic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51C10C7B-AD08-4130-BEE7-210FD883C81F}"/>
              </a:ext>
            </a:extLst>
          </p:cNvPr>
          <p:cNvCxnSpPr>
            <a:cxnSpLocks/>
          </p:cNvCxnSpPr>
          <p:nvPr/>
        </p:nvCxnSpPr>
        <p:spPr>
          <a:xfrm>
            <a:off x="556308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tjerne: 5 takker 2">
            <a:extLst>
              <a:ext uri="{FF2B5EF4-FFF2-40B4-BE49-F238E27FC236}">
                <a16:creationId xmlns:a16="http://schemas.microsoft.com/office/drawing/2014/main" id="{698D6474-19F9-9FB6-E767-2C689D2A16BE}"/>
              </a:ext>
            </a:extLst>
          </p:cNvPr>
          <p:cNvSpPr/>
          <p:nvPr/>
        </p:nvSpPr>
        <p:spPr>
          <a:xfrm>
            <a:off x="830580" y="2476500"/>
            <a:ext cx="1897380" cy="1479350"/>
          </a:xfrm>
          <a:prstGeom prst="star5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6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C782D-AD81-F0DD-5030-036CB5C7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Ubehandlede 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E303E8-3208-2FB7-7488-AD01664060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Opgaven fremgår på borgeres overblik under ‘Ubehandlede opgaver’.</a:t>
            </a:r>
          </a:p>
          <a:p>
            <a:endParaRPr lang="da-DK" dirty="0"/>
          </a:p>
          <a:p>
            <a:r>
              <a:rPr lang="da-DK" dirty="0"/>
              <a:t>Her vil det også fremgå, hvor langt opgaven er i processen.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11CF4C4-F7F2-BEF7-F509-46A5A54F6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Opgaver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9AC5EB9F-3815-D110-E97F-1B6A52838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832" y="2142061"/>
            <a:ext cx="4017072" cy="51954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CE3E0C48-AA56-A3B1-C9F4-E6B648CA7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832" y="3085631"/>
            <a:ext cx="4017072" cy="5026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6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C782D-AD81-F0DD-5030-036CB5C7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Ubehandlede opgaver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11CF4C4-F7F2-BEF7-F509-46A5A54F6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err="1"/>
              <a:t>efaktura</a:t>
            </a:r>
            <a:endParaRPr lang="da-DK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CE3E0C48-AA56-A3B1-C9F4-E6B648CA7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226" y="2685678"/>
            <a:ext cx="6784561" cy="130251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895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Trin – Håndter eFaktura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 Håndter eFaktura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A2A3B0-376B-7EFE-071C-EEFA4AF8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75" y="191068"/>
            <a:ext cx="4896923" cy="46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52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Oplysninger fra 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 Håndter eFaktura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A2A3B0-376B-7EFE-071C-EEFA4AF8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42" y="1992572"/>
            <a:ext cx="7801869" cy="12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18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Trin – Håndter eFaktura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 Håndter eFaktura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A2A3B0-376B-7EFE-071C-EEFA4AF8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75" y="191068"/>
            <a:ext cx="4896923" cy="46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20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Oplysninger om 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 Håndter eFaktura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A2A3B0-376B-7EFE-071C-EEFA4AF8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313" y="1606170"/>
            <a:ext cx="8200175" cy="17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51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Trin – Håndter eFaktura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 Håndter eFaktura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A2A3B0-376B-7EFE-071C-EEFA4AF8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75" y="191068"/>
            <a:ext cx="4896923" cy="46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40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Handling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 Håndter eFaktura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A2A3B0-376B-7EFE-071C-EEFA4AF8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27" y="2053988"/>
            <a:ext cx="7941775" cy="10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93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Trin – Håndter eFaktura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 Håndter eFaktura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A2A3B0-376B-7EFE-071C-EEFA4AF8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423" y="191069"/>
            <a:ext cx="4896923" cy="46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58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Trin – Håndter eFaktura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 Håndter eFaktura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A2A3B0-376B-7EFE-071C-EEFA4AF8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48" y="1275035"/>
            <a:ext cx="7090671" cy="3102251"/>
          </a:xfrm>
          <a:prstGeom prst="rect">
            <a:avLst/>
          </a:prstGeom>
        </p:spPr>
      </p:pic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369C517C-1F6D-3DF7-7347-2D076EBE9EA6}"/>
              </a:ext>
            </a:extLst>
          </p:cNvPr>
          <p:cNvSpPr/>
          <p:nvPr/>
        </p:nvSpPr>
        <p:spPr>
          <a:xfrm>
            <a:off x="7267434" y="1275035"/>
            <a:ext cx="646548" cy="35783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671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KOMBITs</a:t>
            </a:r>
            <a:r>
              <a:rPr lang="da-DK" dirty="0"/>
              <a:t> KP-team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24373E-7523-FB2B-BFAC-819DD299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55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F214E9-5409-351C-DCF1-81870480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550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2ED146-D4E7-670A-8702-8849FED8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546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6E64833-4DF1-81FA-4ABE-8018612D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337" y="294957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D795E2C-0E70-0C42-31D1-2FF4105F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81" y="2999707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B8E19B5-2101-6613-E3AD-825F8896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538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69EA39E-8F8C-C0FD-22C3-081038A1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900" y="2973766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25E2C0-1FED-A7AA-58A0-77A5AC311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535" y="1318409"/>
            <a:ext cx="1278731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F5D0EA9-FF1C-268E-69CE-ED0E6C64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577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lede">
            <a:extLst>
              <a:ext uri="{FF2B5EF4-FFF2-40B4-BE49-F238E27FC236}">
                <a16:creationId xmlns:a16="http://schemas.microsoft.com/office/drawing/2014/main" id="{216A2C89-E566-91E6-5325-B0CFB3798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65" t="14852" r="13544" b="4850"/>
          <a:stretch/>
        </p:blipFill>
        <p:spPr bwMode="auto">
          <a:xfrm>
            <a:off x="5537914" y="3192284"/>
            <a:ext cx="1146221" cy="11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8AFC2D2-B0F3-104D-4B14-F0C0969F3B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724" y="2999995"/>
            <a:ext cx="1399888" cy="13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2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C8A076C-5E9F-2D71-1B7F-C94D4BD4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00" y="1100825"/>
            <a:ext cx="7192800" cy="33049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6942421" cy="647973"/>
          </a:xfrm>
        </p:spPr>
        <p:txBody>
          <a:bodyPr/>
          <a:lstStyle/>
          <a:p>
            <a:r>
              <a:rPr lang="da-DK" dirty="0"/>
              <a:t>Vurder hvilke ydelse der skal knyttes til fakturaen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C7CE7535-956E-B819-059C-18A50FEB93AE}"/>
              </a:ext>
            </a:extLst>
          </p:cNvPr>
          <p:cNvSpPr/>
          <p:nvPr/>
        </p:nvSpPr>
        <p:spPr>
          <a:xfrm>
            <a:off x="734400" y="1983718"/>
            <a:ext cx="7070400" cy="193308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45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C8A076C-5E9F-2D71-1B7F-C94D4BD4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00" y="1100825"/>
            <a:ext cx="7192800" cy="33049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OBS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</p:txBody>
      </p:sp>
      <p:sp>
        <p:nvSpPr>
          <p:cNvPr id="5" name="Pil: venstre 4">
            <a:extLst>
              <a:ext uri="{FF2B5EF4-FFF2-40B4-BE49-F238E27FC236}">
                <a16:creationId xmlns:a16="http://schemas.microsoft.com/office/drawing/2014/main" id="{BE7929A6-DBBF-1673-A5AC-24C08243A7FF}"/>
              </a:ext>
            </a:extLst>
          </p:cNvPr>
          <p:cNvSpPr/>
          <p:nvPr/>
        </p:nvSpPr>
        <p:spPr>
          <a:xfrm>
            <a:off x="4427984" y="2424752"/>
            <a:ext cx="1288800" cy="759904"/>
          </a:xfrm>
          <a:prstGeom prst="leftArrow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600" b="1" dirty="0">
                <a:latin typeface="Arial"/>
                <a:cs typeface="Arial"/>
              </a:rPr>
              <a:t>Det er kun muligt at oprette sag til alm. helbredstillæg</a:t>
            </a:r>
          </a:p>
        </p:txBody>
      </p:sp>
    </p:spTree>
    <p:extLst>
      <p:ext uri="{BB962C8B-B14F-4D97-AF65-F5344CB8AC3E}">
        <p14:creationId xmlns:p14="http://schemas.microsoft.com/office/powerpoint/2010/main" val="372231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44" y="569273"/>
            <a:ext cx="3612368" cy="647973"/>
          </a:xfrm>
        </p:spPr>
        <p:txBody>
          <a:bodyPr/>
          <a:lstStyle/>
          <a:p>
            <a:r>
              <a:rPr lang="da-DK" sz="1800" dirty="0"/>
              <a:t>En faktura, en eller flere ydelser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270BCD4-A64D-D6E4-074E-2602052B0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97" y="339726"/>
            <a:ext cx="4705190" cy="44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4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676893" cy="647973"/>
          </a:xfrm>
        </p:spPr>
        <p:txBody>
          <a:bodyPr/>
          <a:lstStyle/>
          <a:p>
            <a:r>
              <a:rPr lang="da-DK" sz="1800" dirty="0"/>
              <a:t>En faktura, en eller flere ydelser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270BCD4-A64D-D6E4-074E-2602052B0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737" y="1663559"/>
            <a:ext cx="6935666" cy="1475426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D4A91114-E3D8-DF9B-CD2E-049FB9AEEE54}"/>
              </a:ext>
            </a:extLst>
          </p:cNvPr>
          <p:cNvSpPr/>
          <p:nvPr/>
        </p:nvSpPr>
        <p:spPr>
          <a:xfrm>
            <a:off x="7308377" y="1845057"/>
            <a:ext cx="701983" cy="111242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468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/>
              <a:t>En faktura, en eller flere ydelser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270BCD4-A64D-D6E4-074E-2602052B0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262" y="239032"/>
            <a:ext cx="4436954" cy="415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54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5052206" cy="647973"/>
          </a:xfrm>
        </p:spPr>
        <p:txBody>
          <a:bodyPr/>
          <a:lstStyle/>
          <a:p>
            <a:r>
              <a:rPr lang="da-DK" sz="1800" dirty="0"/>
              <a:t>En faktura, en eller flere ydelser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270BCD4-A64D-D6E4-074E-2602052B0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4650" y="878860"/>
            <a:ext cx="7627670" cy="3924914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28BD1D21-575E-2119-623A-842469F714BD}"/>
              </a:ext>
            </a:extLst>
          </p:cNvPr>
          <p:cNvSpPr/>
          <p:nvPr/>
        </p:nvSpPr>
        <p:spPr>
          <a:xfrm>
            <a:off x="1282891" y="937481"/>
            <a:ext cx="701983" cy="18163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7F6D4E84-36C0-2C00-290C-34E6E4681CCD}"/>
              </a:ext>
            </a:extLst>
          </p:cNvPr>
          <p:cNvSpPr/>
          <p:nvPr/>
        </p:nvSpPr>
        <p:spPr>
          <a:xfrm>
            <a:off x="1282891" y="3594245"/>
            <a:ext cx="701983" cy="18163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05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>
            <a:extLst>
              <a:ext uri="{FF2B5EF4-FFF2-40B4-BE49-F238E27FC236}">
                <a16:creationId xmlns:a16="http://schemas.microsoft.com/office/drawing/2014/main" id="{CB08D056-C8EF-AED8-47C6-411DB7AD9066}"/>
              </a:ext>
            </a:extLst>
          </p:cNvPr>
          <p:cNvSpPr txBox="1"/>
          <p:nvPr/>
        </p:nvSpPr>
        <p:spPr>
          <a:xfrm>
            <a:off x="696035" y="1646778"/>
            <a:ext cx="2197289" cy="9249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Det betyder, at hvis I modtager en regning, som både indeholder behandlinger som skal dækkes via udvidet helbredstillæg og via almindeligt helbredstillæg, kan de behandles i KP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682113" cy="647973"/>
          </a:xfrm>
        </p:spPr>
        <p:txBody>
          <a:bodyPr/>
          <a:lstStyle/>
          <a:p>
            <a:r>
              <a:rPr lang="da-DK" sz="1800" dirty="0"/>
              <a:t>En faktura, en eller flere ydelser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270BCD4-A64D-D6E4-074E-2602052B0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188" y="1646778"/>
            <a:ext cx="3847238" cy="197964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407BECD-9452-B295-73F2-69AE75AF0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161" y="339726"/>
            <a:ext cx="4818544" cy="451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02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182463" cy="647973"/>
          </a:xfrm>
        </p:spPr>
        <p:txBody>
          <a:bodyPr/>
          <a:lstStyle/>
          <a:p>
            <a:r>
              <a:rPr lang="da-DK" dirty="0"/>
              <a:t>Afvisning af 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0615376-9236-FFC3-5F14-793F58B8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76" y="942842"/>
            <a:ext cx="5810554" cy="35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5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182463" cy="647973"/>
          </a:xfrm>
        </p:spPr>
        <p:txBody>
          <a:bodyPr/>
          <a:lstStyle/>
          <a:p>
            <a:r>
              <a:rPr lang="da-DK" dirty="0"/>
              <a:t>Afvisning af 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0615376-9236-FFC3-5F14-793F58B83A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5" y="1651675"/>
            <a:ext cx="8484710" cy="2429302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3F554467-4A76-D11C-F40F-E7024F17DE25}"/>
              </a:ext>
            </a:extLst>
          </p:cNvPr>
          <p:cNvSpPr/>
          <p:nvPr/>
        </p:nvSpPr>
        <p:spPr>
          <a:xfrm>
            <a:off x="2886503" y="2097541"/>
            <a:ext cx="701983" cy="18163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551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182463" cy="647973"/>
          </a:xfrm>
        </p:spPr>
        <p:txBody>
          <a:bodyPr/>
          <a:lstStyle/>
          <a:p>
            <a:r>
              <a:rPr lang="da-DK" dirty="0"/>
              <a:t>Afvisning af 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0615376-9236-FFC3-5F14-793F58B83A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5" y="1651675"/>
            <a:ext cx="8484710" cy="2429302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3F554467-4A76-D11C-F40F-E7024F17DE25}"/>
              </a:ext>
            </a:extLst>
          </p:cNvPr>
          <p:cNvSpPr/>
          <p:nvPr/>
        </p:nvSpPr>
        <p:spPr>
          <a:xfrm>
            <a:off x="329645" y="2920033"/>
            <a:ext cx="1412394" cy="365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444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Netcompanys</a:t>
            </a:r>
            <a:r>
              <a:rPr lang="da-DK" dirty="0"/>
              <a:t> KP-team</a:t>
            </a:r>
          </a:p>
        </p:txBody>
      </p:sp>
      <p:pic>
        <p:nvPicPr>
          <p:cNvPr id="7" name="Billede 6" descr="Et billede, der indeholder Ansigt, person, tøj, Hage&#10;&#10;Automatisk genereret beskrivelse">
            <a:extLst>
              <a:ext uri="{FF2B5EF4-FFF2-40B4-BE49-F238E27FC236}">
                <a16:creationId xmlns:a16="http://schemas.microsoft.com/office/drawing/2014/main" id="{04BCB280-B2FE-AA49-046A-C41518516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680" y="3099622"/>
            <a:ext cx="1496908" cy="1497914"/>
          </a:xfrm>
          <a:prstGeom prst="rect">
            <a:avLst/>
          </a:prstGeom>
        </p:spPr>
      </p:pic>
      <p:pic>
        <p:nvPicPr>
          <p:cNvPr id="9" name="Billede 8" descr="Et billede, der indeholder Ansigt, person, tøj, skjorte/bluse/T-shirt&#10;&#10;Automatisk genereret beskrivelse">
            <a:extLst>
              <a:ext uri="{FF2B5EF4-FFF2-40B4-BE49-F238E27FC236}">
                <a16:creationId xmlns:a16="http://schemas.microsoft.com/office/drawing/2014/main" id="{26FE8C16-A567-9209-8CC8-93C2971FC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79" y="1363287"/>
            <a:ext cx="1984850" cy="1642249"/>
          </a:xfrm>
          <a:prstGeom prst="rect">
            <a:avLst/>
          </a:prstGeom>
        </p:spPr>
      </p:pic>
      <p:pic>
        <p:nvPicPr>
          <p:cNvPr id="11" name="Billede 10" descr="Et billede, der indeholder person, Ansigt, træ, smil&#10;&#10;Automatisk genereret beskrivelse">
            <a:extLst>
              <a:ext uri="{FF2B5EF4-FFF2-40B4-BE49-F238E27FC236}">
                <a16:creationId xmlns:a16="http://schemas.microsoft.com/office/drawing/2014/main" id="{5E8C9634-0283-C272-6E9B-B5E939EB8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9769" y="3104508"/>
            <a:ext cx="1497914" cy="1497914"/>
          </a:xfrm>
          <a:prstGeom prst="rect">
            <a:avLst/>
          </a:prstGeom>
        </p:spPr>
      </p:pic>
      <p:pic>
        <p:nvPicPr>
          <p:cNvPr id="13" name="Billede 12" descr="Et billede, der indeholder Ansigt, person, tøj, menneske&#10;&#10;Automatisk genereret beskrivelse">
            <a:extLst>
              <a:ext uri="{FF2B5EF4-FFF2-40B4-BE49-F238E27FC236}">
                <a16:creationId xmlns:a16="http://schemas.microsoft.com/office/drawing/2014/main" id="{8CE94E08-64FC-1242-615C-AE3549933B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25" y="3117522"/>
            <a:ext cx="1497914" cy="1484900"/>
          </a:xfrm>
          <a:prstGeom prst="rect">
            <a:avLst/>
          </a:prstGeom>
        </p:spPr>
      </p:pic>
      <p:pic>
        <p:nvPicPr>
          <p:cNvPr id="15" name="Billede 14" descr="Et billede, der indeholder Ansigt, person, tøj, smil&#10;&#10;Automatisk genereret beskrivelse">
            <a:extLst>
              <a:ext uri="{FF2B5EF4-FFF2-40B4-BE49-F238E27FC236}">
                <a16:creationId xmlns:a16="http://schemas.microsoft.com/office/drawing/2014/main" id="{75456B73-F36C-4105-E106-DC21C5C27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125" y="1363287"/>
            <a:ext cx="2111463" cy="1642249"/>
          </a:xfrm>
          <a:prstGeom prst="rect">
            <a:avLst/>
          </a:prstGeom>
        </p:spPr>
      </p:pic>
      <p:pic>
        <p:nvPicPr>
          <p:cNvPr id="17" name="Billede 16" descr="Et billede, der indeholder Ansigt, person, smil, tøj&#10;&#10;Automatisk genereret beskrivelse">
            <a:extLst>
              <a:ext uri="{FF2B5EF4-FFF2-40B4-BE49-F238E27FC236}">
                <a16:creationId xmlns:a16="http://schemas.microsoft.com/office/drawing/2014/main" id="{91C7FF61-4F66-B0BB-EE5E-764B0A978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634" y="1363287"/>
            <a:ext cx="2073887" cy="1642249"/>
          </a:xfrm>
          <a:prstGeom prst="rect">
            <a:avLst/>
          </a:prstGeom>
        </p:spPr>
      </p:pic>
      <p:pic>
        <p:nvPicPr>
          <p:cNvPr id="19" name="Billede 18" descr="Et billede, der indeholder Ansigt, person, tøj, Galla&#10;&#10;Automatisk genereret beskrivelse">
            <a:extLst>
              <a:ext uri="{FF2B5EF4-FFF2-40B4-BE49-F238E27FC236}">
                <a16:creationId xmlns:a16="http://schemas.microsoft.com/office/drawing/2014/main" id="{5B472D1F-3737-C088-2A19-72902927F2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25" y="1363287"/>
            <a:ext cx="1642249" cy="164224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67A73E4-CF1E-4B3B-321F-9A4ADA6321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145" y="3109283"/>
            <a:ext cx="1597628" cy="147859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CC58734-6662-5AE0-0388-7615CDAFCC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235" y="3112327"/>
            <a:ext cx="1497914" cy="14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1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47402C9C-1BBB-F911-D6E3-116D6808C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1343784"/>
            <a:ext cx="8079475" cy="28573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182463" cy="647973"/>
          </a:xfrm>
        </p:spPr>
        <p:txBody>
          <a:bodyPr/>
          <a:lstStyle/>
          <a:p>
            <a:r>
              <a:rPr lang="da-DK" dirty="0"/>
              <a:t>Afvisning af 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  <a:p>
            <a:endParaRPr lang="da-DK" dirty="0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3F554467-4A76-D11C-F40F-E7024F17DE25}"/>
              </a:ext>
            </a:extLst>
          </p:cNvPr>
          <p:cNvSpPr/>
          <p:nvPr/>
        </p:nvSpPr>
        <p:spPr>
          <a:xfrm>
            <a:off x="2818263" y="2571750"/>
            <a:ext cx="5039641" cy="176959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1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6178-1A98-720B-F897-FAD086F3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182463" cy="647973"/>
          </a:xfrm>
        </p:spPr>
        <p:txBody>
          <a:bodyPr/>
          <a:lstStyle/>
          <a:p>
            <a:r>
              <a:rPr lang="da-DK" dirty="0"/>
              <a:t>Afvisning af faktura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B4A872-52B8-1CA1-7944-2F97AABDD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Trin -Håndter eFaktura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717935B-1BEE-71C4-930E-D1DE9C505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21" y="1651379"/>
            <a:ext cx="7697888" cy="2330012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3F554467-4A76-D11C-F40F-E7024F17DE25}"/>
              </a:ext>
            </a:extLst>
          </p:cNvPr>
          <p:cNvSpPr/>
          <p:nvPr/>
        </p:nvSpPr>
        <p:spPr>
          <a:xfrm>
            <a:off x="2961459" y="3094381"/>
            <a:ext cx="2583256" cy="38163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29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12FEB-EF90-4FD9-3DA3-D1D78ACF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Fanen ‘Faktura’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FF16E0-50FE-2ACC-CDA3-D8B7B1907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Overblik over faktura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DB670E3-AB53-3261-B3EA-92C274B07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7" y="1891337"/>
            <a:ext cx="8413845" cy="12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12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7A6A9FA-B7AF-5C25-5B5E-1E2790081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083" y="1472800"/>
            <a:ext cx="12061046" cy="17480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312FEB-EF90-4FD9-3DA3-D1D78ACF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Fanen ‘Faktura’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FF16E0-50FE-2ACC-CDA3-D8B7B1907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Overblik over faktura</a:t>
            </a:r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B58E68C6-DD88-45E6-6517-E2CF1BAD6F63}"/>
              </a:ext>
            </a:extLst>
          </p:cNvPr>
          <p:cNvSpPr/>
          <p:nvPr/>
        </p:nvSpPr>
        <p:spPr>
          <a:xfrm>
            <a:off x="3254991" y="1733267"/>
            <a:ext cx="1890215" cy="148760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5" name="Taleboble: oval 4">
            <a:extLst>
              <a:ext uri="{FF2B5EF4-FFF2-40B4-BE49-F238E27FC236}">
                <a16:creationId xmlns:a16="http://schemas.microsoft.com/office/drawing/2014/main" id="{BDF100EE-7A27-5948-CE1D-B6DAB1BBD9D9}"/>
              </a:ext>
            </a:extLst>
          </p:cNvPr>
          <p:cNvSpPr/>
          <p:nvPr/>
        </p:nvSpPr>
        <p:spPr>
          <a:xfrm>
            <a:off x="4094328" y="927742"/>
            <a:ext cx="1480782" cy="846161"/>
          </a:xfrm>
          <a:prstGeom prst="wedgeEllipseCallout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800" b="1" dirty="0">
                <a:latin typeface="Arial"/>
                <a:cs typeface="Arial"/>
              </a:rPr>
              <a:t>Her fremgår status på eFaktura</a:t>
            </a:r>
          </a:p>
        </p:txBody>
      </p:sp>
    </p:spTree>
    <p:extLst>
      <p:ext uri="{BB962C8B-B14F-4D97-AF65-F5344CB8AC3E}">
        <p14:creationId xmlns:p14="http://schemas.microsoft.com/office/powerpoint/2010/main" val="3333372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12FEB-EF90-4FD9-3DA3-D1D78ACF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Fanen ‘Faktura’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FF16E0-50FE-2ACC-CDA3-D8B7B1907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Overblik over faktura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3C24362-7515-CF6E-A35D-01EBC8E1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7" y="1891337"/>
            <a:ext cx="8413845" cy="12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77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84E633D2-9511-5BAB-6358-135EA116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0366" y="1705678"/>
            <a:ext cx="11951139" cy="17321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312FEB-EF90-4FD9-3DA3-D1D78ACF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Fanen ‘Faktura’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FF16E0-50FE-2ACC-CDA3-D8B7B1907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Overblik over faktura</a:t>
            </a:r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88354E16-F091-5171-191F-6779232A884E}"/>
              </a:ext>
            </a:extLst>
          </p:cNvPr>
          <p:cNvSpPr/>
          <p:nvPr/>
        </p:nvSpPr>
        <p:spPr>
          <a:xfrm>
            <a:off x="4960961" y="1890216"/>
            <a:ext cx="1528549" cy="148760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5" name="Taleboble: oval 4">
            <a:extLst>
              <a:ext uri="{FF2B5EF4-FFF2-40B4-BE49-F238E27FC236}">
                <a16:creationId xmlns:a16="http://schemas.microsoft.com/office/drawing/2014/main" id="{FF60A396-CD57-322F-4AB3-E738C5C452FB}"/>
              </a:ext>
            </a:extLst>
          </p:cNvPr>
          <p:cNvSpPr/>
          <p:nvPr/>
        </p:nvSpPr>
        <p:spPr>
          <a:xfrm>
            <a:off x="5950423" y="1058424"/>
            <a:ext cx="1480782" cy="846161"/>
          </a:xfrm>
          <a:prstGeom prst="wedgeEllipseCallout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800" b="1" dirty="0">
                <a:latin typeface="Arial"/>
                <a:cs typeface="Arial"/>
              </a:rPr>
              <a:t>Viser om en eFaktura er godkendt eller afvist af sagsbehandler</a:t>
            </a:r>
          </a:p>
        </p:txBody>
      </p:sp>
    </p:spTree>
    <p:extLst>
      <p:ext uri="{BB962C8B-B14F-4D97-AF65-F5344CB8AC3E}">
        <p14:creationId xmlns:p14="http://schemas.microsoft.com/office/powerpoint/2010/main" val="1827619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12FEB-EF90-4FD9-3DA3-D1D78ACF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Fanen ‘Faktura’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FF16E0-50FE-2ACC-CDA3-D8B7B1907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Overblik over faktura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E681655-8A0D-5228-7DEE-63EBA828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5" y="1922309"/>
            <a:ext cx="8796629" cy="1274943"/>
          </a:xfrm>
          <a:prstGeom prst="rect">
            <a:avLst/>
          </a:prstGeom>
        </p:spPr>
      </p:pic>
      <p:pic>
        <p:nvPicPr>
          <p:cNvPr id="9" name="Grafik 8" descr="Højrepegende baghåndsindeks med massiv udfyldning">
            <a:extLst>
              <a:ext uri="{FF2B5EF4-FFF2-40B4-BE49-F238E27FC236}">
                <a16:creationId xmlns:a16="http://schemas.microsoft.com/office/drawing/2014/main" id="{37A3DA49-052A-48D8-BC1B-BD0DEF990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6943" y="2718036"/>
            <a:ext cx="226041" cy="22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31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12FEB-EF90-4FD9-3DA3-D1D78ACF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Fanen ‘Faktura’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FF16E0-50FE-2ACC-CDA3-D8B7B1907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Overblik over faktura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04EC9ED-8AAB-F95A-91A4-D28DA1AD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9" y="965304"/>
            <a:ext cx="8550322" cy="300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1453-EDF9-B67F-AFBD-EB13CBA7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66ED8-E730-BE45-7ED0-EF954FA2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9083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E31FDE3C-CD3A-FEAE-5592-9357BEC78D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9323" b="19323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4B8C362-C41B-ABF2-AC34-0DFA34D1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KPs</a:t>
            </a:r>
            <a:r>
              <a:rPr lang="da-DK" dirty="0"/>
              <a:t> dokumentbibliotek flytter til </a:t>
            </a:r>
            <a:r>
              <a:rPr lang="da-DK" dirty="0" err="1"/>
              <a:t>KOMBITs</a:t>
            </a:r>
            <a:r>
              <a:rPr lang="da-DK" dirty="0"/>
              <a:t> nye hjemmeside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AF861A7-9617-ED59-3047-CA7DE041BF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Se det nye dokumentbibliotek her: </a:t>
            </a:r>
            <a:r>
              <a:rPr lang="da-DK" dirty="0">
                <a:hlinkClick r:id="rId3"/>
              </a:rPr>
              <a:t>Kommunernes Pensionssystem (KP) | KOMBIT Dokumentbibliotek</a:t>
            </a:r>
            <a:endParaRPr lang="da-DK" dirty="0"/>
          </a:p>
          <a:p>
            <a:r>
              <a:rPr lang="da-DK" dirty="0"/>
              <a:t>Skriv til os hvis I mangler noget, eller har input og kommentarer i øvrigt: </a:t>
            </a:r>
            <a:r>
              <a:rPr lang="da-DK" dirty="0">
                <a:hlinkClick r:id="rId4"/>
              </a:rPr>
              <a:t>KP@kombit.dk</a:t>
            </a:r>
            <a:r>
              <a:rPr lang="da-DK" dirty="0"/>
              <a:t>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62DA767-5DEB-3907-55A4-A348B6950D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12981A4-E063-6E52-EDE6-5F45814428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9460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A0683-005A-3CCA-E443-6C2814E0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6D57D5C-7B0F-68F9-C77B-FE75939B7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rgbClr val="7030A0"/>
                </a:solidFill>
              </a:rPr>
              <a:t>Release 4.1 – 14. December 2023</a:t>
            </a:r>
          </a:p>
          <a:p>
            <a:r>
              <a:rPr lang="da-DK" dirty="0">
                <a:solidFill>
                  <a:srgbClr val="7030A0"/>
                </a:solidFill>
              </a:rPr>
              <a:t>Release 5.0 – 25. marts 2024</a:t>
            </a:r>
          </a:p>
          <a:p>
            <a:r>
              <a:rPr lang="da-DK">
                <a:solidFill>
                  <a:srgbClr val="7030A0"/>
                </a:solidFill>
              </a:rPr>
              <a:t>Tips</a:t>
            </a:r>
          </a:p>
          <a:p>
            <a:r>
              <a:rPr lang="da-DK">
                <a:solidFill>
                  <a:srgbClr val="7030A0"/>
                </a:solidFill>
              </a:rPr>
              <a:t>Kort </a:t>
            </a:r>
            <a:r>
              <a:rPr lang="da-DK" dirty="0">
                <a:solidFill>
                  <a:srgbClr val="7030A0"/>
                </a:solidFill>
              </a:rPr>
              <a:t>nyt</a:t>
            </a:r>
          </a:p>
          <a:p>
            <a:r>
              <a:rPr lang="da-DK" dirty="0">
                <a:solidFill>
                  <a:srgbClr val="7030A0"/>
                </a:solidFill>
              </a:rPr>
              <a:t>Kendte fejl</a:t>
            </a:r>
          </a:p>
          <a:p>
            <a:r>
              <a:rPr lang="da-DK" dirty="0">
                <a:solidFill>
                  <a:srgbClr val="7030A0"/>
                </a:solidFill>
              </a:rPr>
              <a:t>Spørgsmål</a:t>
            </a:r>
          </a:p>
          <a:p>
            <a:r>
              <a:rPr lang="da-DK" dirty="0">
                <a:solidFill>
                  <a:srgbClr val="7030A0"/>
                </a:solidFill>
              </a:rPr>
              <a:t>Hvad sker på næste statusmøde?</a:t>
            </a:r>
          </a:p>
          <a:p>
            <a:endParaRPr lang="da-DK" dirty="0">
              <a:solidFill>
                <a:srgbClr val="00B050"/>
              </a:solidFill>
            </a:endParaRPr>
          </a:p>
          <a:p>
            <a:endParaRPr lang="da-DK" dirty="0">
              <a:solidFill>
                <a:srgbClr val="00B050"/>
              </a:solidFill>
            </a:endParaRPr>
          </a:p>
          <a:p>
            <a:r>
              <a:rPr lang="da-DK" dirty="0">
                <a:solidFill>
                  <a:srgbClr val="00B050"/>
                </a:solidFill>
              </a:rPr>
              <a:t>KLIK-opgaver</a:t>
            </a:r>
          </a:p>
          <a:p>
            <a:r>
              <a:rPr lang="da-DK" dirty="0">
                <a:solidFill>
                  <a:srgbClr val="00B050"/>
                </a:solidFill>
              </a:rPr>
              <a:t>Status på driften </a:t>
            </a:r>
          </a:p>
          <a:p>
            <a:r>
              <a:rPr lang="da-DK" dirty="0"/>
              <a:t>Tak for i dag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C2ED4D0-2F3D-25A9-9664-C5246EFFFB4E}"/>
              </a:ext>
            </a:extLst>
          </p:cNvPr>
          <p:cNvSpPr txBox="1"/>
          <p:nvPr/>
        </p:nvSpPr>
        <p:spPr>
          <a:xfrm>
            <a:off x="4005648" y="1083226"/>
            <a:ext cx="553998" cy="143564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sz="1200" dirty="0">
                <a:solidFill>
                  <a:srgbClr val="7030A0"/>
                </a:solidFill>
                <a:latin typeface="Neue Haas Grotesk Text Pro" panose="020B0504020202020204" pitchFamily="34" charset="0"/>
              </a:rPr>
              <a:t>Sagsbehandler og </a:t>
            </a:r>
          </a:p>
          <a:p>
            <a:r>
              <a:rPr lang="da-DK" sz="1200" dirty="0">
                <a:solidFill>
                  <a:srgbClr val="7030A0"/>
                </a:solidFill>
                <a:latin typeface="Neue Haas Grotesk Text Pro" panose="020B0504020202020204" pitchFamily="34" charset="0"/>
              </a:rPr>
              <a:t>systemansvarlig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592D37B-A091-09FC-6EF6-FA9AB93940B8}"/>
              </a:ext>
            </a:extLst>
          </p:cNvPr>
          <p:cNvSpPr txBox="1"/>
          <p:nvPr/>
        </p:nvSpPr>
        <p:spPr>
          <a:xfrm>
            <a:off x="4032150" y="3322144"/>
            <a:ext cx="369332" cy="126573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sz="1200" dirty="0">
                <a:solidFill>
                  <a:srgbClr val="00B050"/>
                </a:solidFill>
                <a:latin typeface="Neue Haas Grotesk Text Pro" panose="020B0504020202020204" pitchFamily="34" charset="0"/>
              </a:rPr>
              <a:t>Systemansvarlig</a:t>
            </a:r>
          </a:p>
        </p:txBody>
      </p:sp>
      <p:pic>
        <p:nvPicPr>
          <p:cNvPr id="12" name="Pladsholder til billede 11" descr="Et billede, der indeholder udendørs, sky, bygning, Kontorbygning&#10;&#10;Automatisk genereret beskrivelse">
            <a:extLst>
              <a:ext uri="{FF2B5EF4-FFF2-40B4-BE49-F238E27FC236}">
                <a16:creationId xmlns:a16="http://schemas.microsoft.com/office/drawing/2014/main" id="{DAB07DF8-06F8-5787-1929-064091C10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3491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Konvolut med massiv udfyldning">
            <a:extLst>
              <a:ext uri="{FF2B5EF4-FFF2-40B4-BE49-F238E27FC236}">
                <a16:creationId xmlns:a16="http://schemas.microsoft.com/office/drawing/2014/main" id="{195CD144-015C-4104-88F8-9847971AE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312" y="2337378"/>
            <a:ext cx="914400" cy="91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F61AF8-8F83-39C4-6835-9C46641C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Forhøjet porto på fysisk post</a:t>
            </a:r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5FDBBA-FCFB-9ADC-A1AF-D0C15D9CB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Med ny postlov forhøjes porto på fysisk post. </a:t>
            </a:r>
          </a:p>
          <a:p>
            <a:r>
              <a:rPr lang="da-DK" dirty="0"/>
              <a:t>Vær derfor opmærksom på jeres praksis ved borgere, der kan modtage digital post.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4990BE-F067-8E3B-F87C-FE4BEAE81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pic>
        <p:nvPicPr>
          <p:cNvPr id="7" name="Pladsholder til billede 6" descr="Et billede, der indeholder person, tøj, plante, udendørs&#10;&#10;Automatisk genereret beskrivelse">
            <a:extLst>
              <a:ext uri="{FF2B5EF4-FFF2-40B4-BE49-F238E27FC236}">
                <a16:creationId xmlns:a16="http://schemas.microsoft.com/office/drawing/2014/main" id="{D119D63A-5351-6BCD-4CEE-911D2AB311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Grafik 5" descr="Dollar med massiv udfyldning">
            <a:extLst>
              <a:ext uri="{FF2B5EF4-FFF2-40B4-BE49-F238E27FC236}">
                <a16:creationId xmlns:a16="http://schemas.microsoft.com/office/drawing/2014/main" id="{12C6E974-A84E-22EE-7DC2-4B0A15E37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3148" y="2121751"/>
            <a:ext cx="666172" cy="666172"/>
          </a:xfrm>
          <a:prstGeom prst="rect">
            <a:avLst/>
          </a:prstGeom>
        </p:spPr>
      </p:pic>
      <p:pic>
        <p:nvPicPr>
          <p:cNvPr id="10" name="Grafik 9" descr="Dollar med massiv udfyldning">
            <a:extLst>
              <a:ext uri="{FF2B5EF4-FFF2-40B4-BE49-F238E27FC236}">
                <a16:creationId xmlns:a16="http://schemas.microsoft.com/office/drawing/2014/main" id="{8CCC8786-76C2-9FAA-98E0-9B539C2C2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375" y="2121751"/>
            <a:ext cx="666172" cy="666172"/>
          </a:xfrm>
          <a:prstGeom prst="rect">
            <a:avLst/>
          </a:prstGeom>
        </p:spPr>
      </p:pic>
      <p:pic>
        <p:nvPicPr>
          <p:cNvPr id="8" name="Grafik 7" descr="Snegl med massiv udfyldning">
            <a:extLst>
              <a:ext uri="{FF2B5EF4-FFF2-40B4-BE49-F238E27FC236}">
                <a16:creationId xmlns:a16="http://schemas.microsoft.com/office/drawing/2014/main" id="{945C4329-3974-D235-7E2B-22DBD4845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132" y="2102962"/>
            <a:ext cx="590065" cy="59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1E0AC-6796-8E68-49D2-7A3ED692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SKATs</a:t>
            </a:r>
            <a:r>
              <a:rPr lang="da-DK" dirty="0"/>
              <a:t> dataleverance til KMD Indkomst stopper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64ABFD-4F43-990C-4CB0-9BAEAC974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Nogle af jer bruger fortsat KMD Indkomst som supplement til KP (og KY). </a:t>
            </a:r>
          </a:p>
          <a:p>
            <a:r>
              <a:rPr lang="da-DK" dirty="0"/>
              <a:t>I skal være opmærksomme på, om I har brug for at ændre arbejdsgange på denne baggrund.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8231DC5-570F-5BF2-9666-B26636A54A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pic>
        <p:nvPicPr>
          <p:cNvPr id="7" name="Pladsholder til billede 6" descr="Et billede, der indeholder pære, glødepære, lampe, lys/lygte&#10;&#10;Automatisk genereret beskrivelse">
            <a:extLst>
              <a:ext uri="{FF2B5EF4-FFF2-40B4-BE49-F238E27FC236}">
                <a16:creationId xmlns:a16="http://schemas.microsoft.com/office/drawing/2014/main" id="{66E6B09B-8CEB-5C93-0F1E-1C6FDCFF54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17369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E718F9ED-1AEC-BD59-39D6-9B6C1963AF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0D50629-9C5E-6D44-1385-5354926AD7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indent="0">
              <a:buNone/>
            </a:pPr>
            <a:r>
              <a:rPr lang="da-DK" u="sng" dirty="0"/>
              <a:t>Kriterier for automatisk behandling af </a:t>
            </a:r>
            <a:r>
              <a:rPr lang="da-DK" u="sng" dirty="0" err="1"/>
              <a:t>eFaktura</a:t>
            </a:r>
            <a:endParaRPr lang="da-DK" u="sng" dirty="0"/>
          </a:p>
          <a:p>
            <a:pPr indent="0">
              <a:buNone/>
            </a:pPr>
            <a:r>
              <a:rPr lang="da-DK" dirty="0"/>
              <a:t>For at en </a:t>
            </a:r>
            <a:r>
              <a:rPr lang="da-DK" dirty="0" err="1"/>
              <a:t>eFaktura</a:t>
            </a:r>
            <a:r>
              <a:rPr lang="da-DK" dirty="0"/>
              <a:t> kan behandles automatisk, skal den leve op til en række bl.a. tekniske kriterier.</a:t>
            </a:r>
          </a:p>
          <a:p>
            <a:pPr indent="0">
              <a:buNone/>
            </a:pPr>
            <a:r>
              <a:rPr lang="da-DK" dirty="0"/>
              <a:t>Vi arbejder på en oversigt, som I kan benytte i dialogen med leverandører og løsninger. </a:t>
            </a:r>
          </a:p>
          <a:p>
            <a:pPr indent="0">
              <a:buNone/>
            </a:pPr>
            <a:r>
              <a:rPr lang="da-DK" dirty="0"/>
              <a:t>Vi forventer, at dette løbende vil blive udvidet pba. de erfaringer I gør efter idriftsættelsen.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0DEBA3-F214-F3B2-9D33-75E49F33D0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381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A2E2A-B686-14AD-70D2-1B29DAC7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vedr. selvbetjeningsløsningerne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9339489-4F6C-5AB2-7011-D510BE58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E78B-10A4-4D92-B584-2AD6C24DFD9E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40B045-DE6A-F300-453E-2A4BE99F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53</a:t>
            </a:fld>
            <a:endParaRPr lang="en-US" dirty="0"/>
          </a:p>
        </p:txBody>
      </p:sp>
      <p:pic>
        <p:nvPicPr>
          <p:cNvPr id="10" name="Pladsholder til billede 9" descr="Et billede, der indeholder person, indendørs, briller, computer&#10;&#10;Automatisk genereret beskrivelse">
            <a:extLst>
              <a:ext uri="{FF2B5EF4-FFF2-40B4-BE49-F238E27FC236}">
                <a16:creationId xmlns:a16="http://schemas.microsoft.com/office/drawing/2014/main" id="{01B319AA-8D02-5EB5-4184-581C07CCAF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892673E-09D8-7BB1-7461-37AB41139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EG og tidligere ”Dafolo”</a:t>
            </a:r>
          </a:p>
          <a:p>
            <a:pPr lvl="1"/>
            <a:r>
              <a:rPr lang="da-DK" dirty="0"/>
              <a:t>Er i testfase, hvor de afventer løsning af fejl hos fordelingskomponenten. </a:t>
            </a:r>
          </a:p>
          <a:p>
            <a:pPr lvl="1"/>
            <a:r>
              <a:rPr lang="da-DK" dirty="0"/>
              <a:t>Vi har rykket leverandøren for en løsning af fejlen.</a:t>
            </a:r>
          </a:p>
          <a:p>
            <a:r>
              <a:rPr lang="da-DK" dirty="0" err="1"/>
              <a:t>Visma</a:t>
            </a:r>
            <a:r>
              <a:rPr lang="da-DK" dirty="0"/>
              <a:t> med X-flow</a:t>
            </a:r>
          </a:p>
          <a:p>
            <a:pPr lvl="1"/>
            <a:r>
              <a:rPr lang="da-DK" dirty="0"/>
              <a:t>Udviklingen er sat i bero på ubestemt tid fordi infrastrukturen i X-flow ikke matcher infrastrukturen i fordelingskomponenten.</a:t>
            </a:r>
          </a:p>
          <a:p>
            <a:r>
              <a:rPr lang="da-DK" dirty="0"/>
              <a:t>SBSIP (Brugerklubben)</a:t>
            </a:r>
          </a:p>
          <a:p>
            <a:pPr lvl="1"/>
            <a:r>
              <a:rPr lang="da-DK" dirty="0"/>
              <a:t>Arbejder på løsning for ”flade” filer som fx er sendt forkert, og vil kunne videresendes og modtages i KP som ”Modtag post” opgave.</a:t>
            </a:r>
          </a:p>
          <a:p>
            <a:pPr lvl="1"/>
            <a:r>
              <a:rPr lang="da-DK" dirty="0"/>
              <a:t>Herefter vil de starte på teknisk afklaring vedr. semistruktureret data og dermed muligheden for at levere via fordelingskomponenten til KP.</a:t>
            </a:r>
          </a:p>
          <a:p>
            <a:r>
              <a:rPr lang="da-DK" dirty="0"/>
              <a:t>OS2forms (Kommunalt fællesskab)</a:t>
            </a:r>
          </a:p>
          <a:p>
            <a:pPr lvl="1"/>
            <a:r>
              <a:rPr lang="da-DK" dirty="0"/>
              <a:t>De har for nylig kontaktet os for at høre om mulighederne for at sende til KP via fordelingskomponenten. </a:t>
            </a:r>
          </a:p>
          <a:p>
            <a:pPr lvl="1"/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06E1F89-D626-0EFC-C933-B4BABC93F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3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1453-EDF9-B67F-AFBD-EB13CBA7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66ED8-E730-BE45-7ED0-EF954FA2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6209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Husk at del viden i jeres organisation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Resultatet af brugertilfredshedsundersøgelsen viser, at mange medarbejdere savner viden om fejl, status og videreudvikling. </a:t>
            </a:r>
          </a:p>
          <a:p>
            <a:r>
              <a:rPr lang="da-DK" u="sng" dirty="0">
                <a:latin typeface="Neue Haas Grotesk Text Pro" panose="020B0504020202020204" pitchFamily="34" charset="0"/>
              </a:rPr>
              <a:t>HUSK følgende kanaler: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Statusmøder (inkl. optagelser af møder og demo på </a:t>
            </a:r>
            <a:r>
              <a:rPr lang="da-DK" dirty="0">
                <a:hlinkClick r:id="rId2"/>
              </a:rPr>
              <a:t>KP dokumentbibliotek</a:t>
            </a:r>
            <a:r>
              <a:rPr lang="da-DK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Opfølgnings- og implementeringsmails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Driftssiden - </a:t>
            </a:r>
            <a:r>
              <a:rPr lang="da-DK" dirty="0">
                <a:hlinkClick r:id="rId3"/>
              </a:rPr>
              <a:t>KP- Kommunernes Pensionssystem – Driftsside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Nyhedsmails fra forvaltningsområdet Arbejdsmarked og </a:t>
            </a:r>
            <a:r>
              <a:rPr lang="da-DK"/>
              <a:t>beskæftigelse - </a:t>
            </a:r>
            <a:r>
              <a:rPr lang="da-DK">
                <a:hlinkClick r:id="rId4"/>
              </a:rPr>
              <a:t>Tilmeld nyhedsbrev</a:t>
            </a:r>
            <a:r>
              <a:rPr lang="da-DK"/>
              <a:t>  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18807BE-2DF1-BA95-A51C-9BAB101DF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57299"/>
            <a:ext cx="4572000" cy="6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91FCE-F03D-7214-E16D-02122A2C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ligger vejledninger mv.?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DEB0D6-B131-850B-2677-CB66AF878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Resultatet af brugertilfredshedsundersøgelsen viser, at mange medarbejdere ikke kan finde vejledningsmaterialer. </a:t>
            </a:r>
          </a:p>
          <a:p>
            <a:r>
              <a:rPr lang="da-DK" dirty="0">
                <a:latin typeface="Neue Haas Grotesk Text Pro" panose="020B0504020202020204" pitchFamily="34" charset="0"/>
              </a:rPr>
              <a:t>HUSK at I kan finde mange forskellige materialer på </a:t>
            </a:r>
            <a:r>
              <a:rPr lang="da-DK" dirty="0" err="1">
                <a:latin typeface="Neue Haas Grotesk Text Pro" panose="020B0504020202020204" pitchFamily="34" charset="0"/>
              </a:rPr>
              <a:t>KOMBITs</a:t>
            </a:r>
            <a:r>
              <a:rPr lang="da-DK" dirty="0">
                <a:latin typeface="Neue Haas Grotesk Text Pro" panose="020B0504020202020204" pitchFamily="34" charset="0"/>
              </a:rPr>
              <a:t> dokumentbibliotek: </a:t>
            </a:r>
            <a:r>
              <a:rPr lang="da-DK" dirty="0">
                <a:hlinkClick r:id="rId2"/>
              </a:rPr>
              <a:t>KP dokumentbibliotek</a:t>
            </a:r>
            <a:endParaRPr lang="da-DK" dirty="0"/>
          </a:p>
          <a:p>
            <a:endParaRPr lang="da-DK" dirty="0">
              <a:latin typeface="Neue Haas Grotesk Text Pro" panose="020B0504020202020204" pitchFamily="34" charset="0"/>
            </a:endParaRPr>
          </a:p>
          <a:p>
            <a:r>
              <a:rPr lang="da-DK" dirty="0">
                <a:latin typeface="Neue Haas Grotesk Text Pro" panose="020B0504020202020204" pitchFamily="34" charset="0"/>
              </a:rPr>
              <a:t>Centrale vejledninger ligger på </a:t>
            </a:r>
            <a:r>
              <a:rPr lang="da-DK" i="1" dirty="0">
                <a:latin typeface="Neue Haas Grotesk Text Pro" panose="020B0504020202020204" pitchFamily="34" charset="0"/>
              </a:rPr>
              <a:t>driftssiden</a:t>
            </a:r>
            <a:r>
              <a:rPr lang="da-DK" dirty="0">
                <a:latin typeface="Neue Haas Grotesk Text Pro" panose="020B0504020202020204" pitchFamily="34" charset="0"/>
              </a:rPr>
              <a:t>, men pga. uhensigtsmæssigt design, er de centrale vejledninger suppleret af dokument med links til øvrige på dokumentbiblioteket: </a:t>
            </a:r>
            <a:r>
              <a:rPr lang="da-DK" dirty="0">
                <a:hlinkClick r:id="rId3"/>
              </a:rPr>
              <a:t>Vejledninger – KP- Driftsside</a:t>
            </a:r>
            <a:endParaRPr lang="da-DK" dirty="0">
              <a:latin typeface="Neue Haas Grotesk Text Pro" panose="020B05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1FFE52-41B0-E901-681F-9258B60F77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pic>
        <p:nvPicPr>
          <p:cNvPr id="7" name="Pladsholder til billede 6" descr="Et billede, der indeholder udendørs, vand, sky, bro&#10;&#10;Automatisk genereret beskrivelse">
            <a:extLst>
              <a:ext uri="{FF2B5EF4-FFF2-40B4-BE49-F238E27FC236}">
                <a16:creationId xmlns:a16="http://schemas.microsoft.com/office/drawing/2014/main" id="{1F6BEE6B-2E8A-250F-569E-A9D7195F5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E34E7F2-68D4-42ED-1B14-5A74ED5F2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956" y="555625"/>
            <a:ext cx="2829320" cy="221010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D798A0C-97E0-8C38-8F03-F95E70127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08882"/>
            <a:ext cx="9144000" cy="72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CE4BE-E153-4A74-9233-A067E060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F9B6F8-DD56-41B4-8092-D428D8977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1639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KP logger ud for tidligt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Bruger logges ud pga. ”time out” og skal logge på via ny browserfane. </a:t>
            </a:r>
          </a:p>
          <a:p>
            <a:r>
              <a:rPr lang="da-DK" u="sng" dirty="0"/>
              <a:t>OBS: I skal melde ind via Min Support, hvis I fortsat oplever udfordringer.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D4625F5-FFB5-5420-8F34-4F4AA61367CE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</a:t>
            </a:r>
          </a:p>
        </p:txBody>
      </p:sp>
    </p:spTree>
    <p:extLst>
      <p:ext uri="{BB962C8B-B14F-4D97-AF65-F5344CB8AC3E}">
        <p14:creationId xmlns:p14="http://schemas.microsoft.com/office/powerpoint/2010/main" val="18488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E841E-9052-27BE-95C1-A70487EE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Problem med oprettelse af opgaver udenfor personoverblikket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D0AB74B-FB99-C8E5-E0C8-BD2E688DE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Sagsbehandler oplever, at KP ikke sætter processen i gang fx ved opret bevilling, hvis processen startes til en underfane i personoverblikket.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Processen startes dog op, og kan findes via fanen ”Overblik”, men KP springer ikke selv </a:t>
            </a:r>
            <a:r>
              <a:rPr lang="da-DK"/>
              <a:t>til fanen.</a:t>
            </a:r>
            <a:endParaRPr lang="da-DK" dirty="0"/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dirty="0">
                <a:hlinkClick r:id="rId2"/>
              </a:rPr>
              <a:t>Link til beskrivelse af fejlen</a:t>
            </a:r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7200230-90BC-E436-4144-99C8A508B6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sky, vand, sø, udendørs&#10;&#10;Automatisk genereret beskrivelse">
            <a:extLst>
              <a:ext uri="{FF2B5EF4-FFF2-40B4-BE49-F238E27FC236}">
                <a16:creationId xmlns:a16="http://schemas.microsoft.com/office/drawing/2014/main" id="{8FF9A6A2-479A-4FF8-F8B6-04D8F24BBC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1C87A3D-C416-D5E0-C845-404454D9CF50}"/>
              </a:ext>
            </a:extLst>
          </p:cNvPr>
          <p:cNvSpPr/>
          <p:nvPr/>
        </p:nvSpPr>
        <p:spPr>
          <a:xfrm>
            <a:off x="4572000" y="4076700"/>
            <a:ext cx="4572000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</a:t>
            </a:r>
          </a:p>
        </p:txBody>
      </p:sp>
    </p:spTree>
    <p:extLst>
      <p:ext uri="{BB962C8B-B14F-4D97-AF65-F5344CB8AC3E}">
        <p14:creationId xmlns:p14="http://schemas.microsoft.com/office/powerpoint/2010/main" val="27392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1CEC6-7833-0ABE-2FCF-F143DCD6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4.1</a:t>
            </a:r>
            <a:br>
              <a:rPr lang="da-DK" dirty="0"/>
            </a:br>
            <a:r>
              <a:rPr lang="da-DK" dirty="0"/>
              <a:t>14. December 2023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FF648F0-A9B6-B8A0-D667-E5AE4069E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4E03A0-F53D-2524-11A1-DD0FE93B7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8BA0-1772-4BE8-A4BE-95C465777043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641B0D1-142E-05D4-4DA9-0DF718D3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18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E64B6-AEE2-E4B7-DBCF-5AF05A97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Beskeder ved ændring af CPR-nummer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A92371-557A-5836-6A4A-30C7146D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KP modtager ikke beskeder fra CPR, hvis en borger skifter CPR-nummer.</a:t>
            </a:r>
          </a:p>
          <a:p>
            <a:r>
              <a:rPr lang="da-DK" dirty="0"/>
              <a:t>KP er fortsat i kontakt med Serviceplatformen omkring en løsning. </a:t>
            </a:r>
          </a:p>
          <a:p>
            <a:r>
              <a:rPr lang="da-DK" dirty="0"/>
              <a:t>Når problemet er løst, vil vi sørge for at berørte borgere opdateres med al information fra det gamle CPR-nummer.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013EBB0-3E48-DE22-2B89-9F8673A049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ræ, udendørs, bjerg, bakke&#10;&#10;Automatisk genereret beskrivelse">
            <a:extLst>
              <a:ext uri="{FF2B5EF4-FFF2-40B4-BE49-F238E27FC236}">
                <a16:creationId xmlns:a16="http://schemas.microsoft.com/office/drawing/2014/main" id="{8E112306-85DB-3ADB-D7DA-40A414BF0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Grafik 10" descr="Gentag med massiv udfyldning">
            <a:extLst>
              <a:ext uri="{FF2B5EF4-FFF2-40B4-BE49-F238E27FC236}">
                <a16:creationId xmlns:a16="http://schemas.microsoft.com/office/drawing/2014/main" id="{DDAF0801-88D4-65B0-2575-4A37D1955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312" y="3003550"/>
            <a:ext cx="1472453" cy="1472453"/>
          </a:xfrm>
          <a:prstGeom prst="rect">
            <a:avLst/>
          </a:prstGeom>
        </p:spPr>
      </p:pic>
      <p:pic>
        <p:nvPicPr>
          <p:cNvPr id="9" name="Grafik 8" descr="Badge Stop med at følge med massiv udfyldning">
            <a:extLst>
              <a:ext uri="{FF2B5EF4-FFF2-40B4-BE49-F238E27FC236}">
                <a16:creationId xmlns:a16="http://schemas.microsoft.com/office/drawing/2014/main" id="{CA0F303F-A033-AB2D-93C8-9FFE1B85F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4538" y="3760405"/>
            <a:ext cx="914400" cy="9144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013C217-5A0A-B6B0-6B41-3FE5B0BEC7AD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Forventes løst med release 5.0</a:t>
            </a:r>
          </a:p>
        </p:txBody>
      </p:sp>
    </p:spTree>
    <p:extLst>
      <p:ext uri="{BB962C8B-B14F-4D97-AF65-F5344CB8AC3E}">
        <p14:creationId xmlns:p14="http://schemas.microsoft.com/office/powerpoint/2010/main" val="6810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61AF8-8F83-39C4-6835-9C46641C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i ”Ret planlagt træk”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5FDBBA-FCFB-9ADC-A1AF-D0C15D9CB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Når I retter et planlagt træk vises det som om, der laves rettelser længere tilbage, end det er ønsket.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Det er alene en visningsfejl 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dirty="0">
                <a:hlinkClick r:id="rId2"/>
              </a:rPr>
              <a:t>Link til beskrivelse af fejlen</a:t>
            </a:r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4990BE-F067-8E3B-F87C-FE4BEAE81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person, tøj, plante, udendørs&#10;&#10;Automatisk genereret beskrivelse">
            <a:extLst>
              <a:ext uri="{FF2B5EF4-FFF2-40B4-BE49-F238E27FC236}">
                <a16:creationId xmlns:a16="http://schemas.microsoft.com/office/drawing/2014/main" id="{D119D63A-5351-6BCD-4CEE-911D2AB311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07AC93A-4FDB-5CD7-FCDF-052C4F391EA2}"/>
              </a:ext>
            </a:extLst>
          </p:cNvPr>
          <p:cNvSpPr txBox="1"/>
          <p:nvPr/>
        </p:nvSpPr>
        <p:spPr>
          <a:xfrm>
            <a:off x="3187588" y="2014850"/>
            <a:ext cx="2980185" cy="883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8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9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2AD7939-E05F-8843-2824-CDFB0890D8D3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</a:t>
            </a:r>
          </a:p>
        </p:txBody>
      </p:sp>
    </p:spTree>
    <p:extLst>
      <p:ext uri="{BB962C8B-B14F-4D97-AF65-F5344CB8AC3E}">
        <p14:creationId xmlns:p14="http://schemas.microsoft.com/office/powerpoint/2010/main" val="13351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ladsholder til billede 22" descr="Et billede, der indeholder person, tøj, briller, Ansigt&#10;&#10;Automatisk genereret beskrivelse">
            <a:extLst>
              <a:ext uri="{FF2B5EF4-FFF2-40B4-BE49-F238E27FC236}">
                <a16:creationId xmlns:a16="http://schemas.microsoft.com/office/drawing/2014/main" id="{7D8B0D00-00F6-38D5-90BA-16DAF00216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B0EC46-EB62-37E1-2D12-645484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Oprettelse af engangsbeløb fejler på grund af ugyldig slutdato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272D5D-7D7E-8DBB-3AF5-4A08B759B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Ved oprettelse af engangsbeløb via ”Opret bevilling”, sættes automatisk en ugyldig slutdato. </a:t>
            </a:r>
          </a:p>
          <a:p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: vælg startdatoen igen, hvorefter slutdatoen bliver gyldig.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58D922-1E60-254E-F21C-2A016AE0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12ED4C6-FC5D-E3B0-9625-ADCA79D2AE1B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AE6B1-61C6-8C56-FCC9-C4C52DAFCFE0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8DB6E-97FE-87DB-BFA0-CE05ABD50816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Opret bevilling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A8C88E1-2FFE-DD08-B688-10E1A974BF34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89BEC3E-B2E9-AFA2-2C6F-CF56C498D5C4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20.09.23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CC647BFF-0F9D-367A-9B66-32A4BB386D27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Engangsbeløb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Startdato</a:t>
            </a:r>
          </a:p>
          <a:p>
            <a:endParaRPr lang="da-DK" sz="1200" b="1" dirty="0">
              <a:latin typeface="Arial"/>
              <a:cs typeface="Arial"/>
            </a:endParaRPr>
          </a:p>
          <a:p>
            <a:r>
              <a:rPr lang="da-DK" sz="1200" b="1" dirty="0">
                <a:latin typeface="Arial"/>
                <a:cs typeface="Arial"/>
              </a:rPr>
              <a:t>Slutdato </a:t>
            </a:r>
          </a:p>
        </p:txBody>
      </p:sp>
      <p:pic>
        <p:nvPicPr>
          <p:cNvPr id="17" name="Pladsholder til billede 11" descr="Luk med massiv udfyldning">
            <a:extLst>
              <a:ext uri="{FF2B5EF4-FFF2-40B4-BE49-F238E27FC236}">
                <a16:creationId xmlns:a16="http://schemas.microsoft.com/office/drawing/2014/main" id="{6E57C08F-6C28-4698-318D-93C56E041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399666" y="4111763"/>
            <a:ext cx="390906" cy="384101"/>
          </a:xfrm>
          <a:prstGeom prst="rect">
            <a:avLst/>
          </a:prstGeom>
        </p:spPr>
      </p:pic>
      <p:pic>
        <p:nvPicPr>
          <p:cNvPr id="27" name="Grafik 26" descr="Afkrydsning med massiv udfyldning">
            <a:extLst>
              <a:ext uri="{FF2B5EF4-FFF2-40B4-BE49-F238E27FC236}">
                <a16:creationId xmlns:a16="http://schemas.microsoft.com/office/drawing/2014/main" id="{BF953CA3-34A4-180A-52C7-3CB006ED6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6700" y="4076700"/>
            <a:ext cx="435883" cy="435883"/>
          </a:xfrm>
          <a:prstGeom prst="rect">
            <a:avLst/>
          </a:prstGeom>
        </p:spPr>
      </p:pic>
      <p:pic>
        <p:nvPicPr>
          <p:cNvPr id="29" name="Grafik 28" descr="Gentag med massiv udfyldning">
            <a:extLst>
              <a:ext uri="{FF2B5EF4-FFF2-40B4-BE49-F238E27FC236}">
                <a16:creationId xmlns:a16="http://schemas.microsoft.com/office/drawing/2014/main" id="{7FABD381-CD53-0C49-90B9-32501521B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3487" y="3788820"/>
            <a:ext cx="390906" cy="3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for indflytningsdato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Indflytningsdato vises forkert på personoverblikket, når borger har flere aktive adresser, og når en udenlandsk adresse har den seneste indflytningsdato. </a:t>
            </a:r>
          </a:p>
          <a:p>
            <a:r>
              <a:rPr lang="da-DK" dirty="0"/>
              <a:t>Den rigtige dato kan fortsat ses i historikken/detaljevisningen.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ekst, maleri, kunst, plakat&#10;&#10;Automatisk genereret beskrivelse">
            <a:extLst>
              <a:ext uri="{FF2B5EF4-FFF2-40B4-BE49-F238E27FC236}">
                <a16:creationId xmlns:a16="http://schemas.microsoft.com/office/drawing/2014/main" id="{6CE00287-6FFA-D4C8-3590-8BAC64F54C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A708E61-D67A-DC1A-6F87-D6138CEBE58A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4BD9887-378A-E0A2-C4E3-6DD2DC2438CA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7E53BA2-207C-81AC-B65D-CD2CE5885528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Adresse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-- ----- -- -- -- -- ---</a:t>
            </a:r>
          </a:p>
          <a:p>
            <a:r>
              <a:rPr lang="da-DK" sz="1200" b="1" dirty="0">
                <a:latin typeface="Arial"/>
                <a:cs typeface="Arial"/>
              </a:rPr>
              <a:t>Indflytningsdato </a:t>
            </a:r>
          </a:p>
          <a:p>
            <a:r>
              <a:rPr lang="da-DK" sz="1200" b="1" dirty="0">
                <a:latin typeface="Arial"/>
                <a:cs typeface="Arial"/>
              </a:rPr>
              <a:t>---- -- ------ - - -</a:t>
            </a:r>
          </a:p>
        </p:txBody>
      </p:sp>
      <p:pic>
        <p:nvPicPr>
          <p:cNvPr id="14" name="Pladsholder til billede 11" descr="Luk med massiv udfyldning">
            <a:extLst>
              <a:ext uri="{FF2B5EF4-FFF2-40B4-BE49-F238E27FC236}">
                <a16:creationId xmlns:a16="http://schemas.microsoft.com/office/drawing/2014/main" id="{60679CB1-2041-E8FF-C631-67C3607B9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857774" y="3853397"/>
            <a:ext cx="662382" cy="650851"/>
          </a:xfrm>
          <a:prstGeom prst="rect">
            <a:avLst/>
          </a:prstGeom>
        </p:spPr>
      </p:pic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22B1E203-F48E-CFCE-73F3-4CE4F34F2016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7DA85250-A37C-EDEB-DC53-38371E224BF7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9A134698-C329-E899-47E1-3CE87F5E4E58}"/>
              </a:ext>
            </a:extLst>
          </p:cNvPr>
          <p:cNvSpPr/>
          <p:nvPr/>
        </p:nvSpPr>
        <p:spPr>
          <a:xfrm>
            <a:off x="3422093" y="2778393"/>
            <a:ext cx="1005891" cy="30163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4A351311-E3CB-AD25-8472-346A24DC8C11}"/>
              </a:ext>
            </a:extLst>
          </p:cNvPr>
          <p:cNvSpPr/>
          <p:nvPr/>
        </p:nvSpPr>
        <p:spPr>
          <a:xfrm>
            <a:off x="293550" y="2737842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1" name="Rektangel: øverste hjørner afrundet 20">
            <a:extLst>
              <a:ext uri="{FF2B5EF4-FFF2-40B4-BE49-F238E27FC236}">
                <a16:creationId xmlns:a16="http://schemas.microsoft.com/office/drawing/2014/main" id="{2BD1A738-0097-CC14-3BE2-3AFB6A31FD10}"/>
              </a:ext>
            </a:extLst>
          </p:cNvPr>
          <p:cNvSpPr/>
          <p:nvPr/>
        </p:nvSpPr>
        <p:spPr>
          <a:xfrm>
            <a:off x="293551" y="2728283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Overblik</a:t>
            </a:r>
          </a:p>
        </p:txBody>
      </p:sp>
      <p:sp>
        <p:nvSpPr>
          <p:cNvPr id="23" name="Billedforklaring: venstrepil 22">
            <a:extLst>
              <a:ext uri="{FF2B5EF4-FFF2-40B4-BE49-F238E27FC236}">
                <a16:creationId xmlns:a16="http://schemas.microsoft.com/office/drawing/2014/main" id="{23E107DE-9B3B-09A0-F3FF-04141B5E36FE}"/>
              </a:ext>
            </a:extLst>
          </p:cNvPr>
          <p:cNvSpPr/>
          <p:nvPr/>
        </p:nvSpPr>
        <p:spPr>
          <a:xfrm>
            <a:off x="1788324" y="2979196"/>
            <a:ext cx="2257896" cy="1224692"/>
          </a:xfrm>
          <a:prstGeom prst="leftArrowCallou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Flere aktive adresse + Seneste indflytningsdato er på udenlandsk adresse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000FE39-8F38-B861-1598-CD1631205DAB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28.06.23</a:t>
            </a:r>
          </a:p>
        </p:txBody>
      </p:sp>
    </p:spTree>
    <p:extLst>
      <p:ext uri="{BB962C8B-B14F-4D97-AF65-F5344CB8AC3E}">
        <p14:creationId xmlns:p14="http://schemas.microsoft.com/office/powerpoint/2010/main" val="20772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for udenlandske adresser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I historikken/detaljevisningen for adresse er der yderligere visningsfejl. En del registrerede udenlandske adresser er tomme. </a:t>
            </a:r>
          </a:p>
          <a:p>
            <a:r>
              <a:rPr lang="da-DK" dirty="0"/>
              <a:t>Indflytningsdato udstilles stadig korrekt.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13" name="Pladsholder til billede 12" descr="Et billede, der indeholder udendørs, sky, skib, båd&#10;&#10;Automatisk genereret beskrivelse">
            <a:extLst>
              <a:ext uri="{FF2B5EF4-FFF2-40B4-BE49-F238E27FC236}">
                <a16:creationId xmlns:a16="http://schemas.microsoft.com/office/drawing/2014/main" id="{CEB3E2CA-5D91-5019-B5DE-FBB3BF65CF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1BFC652-7EAC-23E7-ABF7-864AE0674E2F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D957D33-6E8F-3FB7-3D29-2FFDD58F5D56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9862190-981F-6B5F-E341-C68232BD9B4A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Adresse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-- ----- -- -- -- -- ---</a:t>
            </a:r>
          </a:p>
          <a:p>
            <a:r>
              <a:rPr lang="da-DK" sz="1200" b="1" dirty="0">
                <a:latin typeface="Arial"/>
                <a:cs typeface="Arial"/>
              </a:rPr>
              <a:t>---- -- ------ - - -</a:t>
            </a:r>
          </a:p>
        </p:txBody>
      </p:sp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08047662-3644-F8E5-4261-15180D3EF8EB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30868CEE-694A-B7F7-1796-275EB24BE1D5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80C18308-4E62-6071-3C4E-662E53D6FB4F}"/>
              </a:ext>
            </a:extLst>
          </p:cNvPr>
          <p:cNvSpPr/>
          <p:nvPr/>
        </p:nvSpPr>
        <p:spPr>
          <a:xfrm>
            <a:off x="3422093" y="2778393"/>
            <a:ext cx="1005891" cy="30163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EFEA531E-264C-BAFF-6AB6-8D64EF779B16}"/>
              </a:ext>
            </a:extLst>
          </p:cNvPr>
          <p:cNvSpPr/>
          <p:nvPr/>
        </p:nvSpPr>
        <p:spPr>
          <a:xfrm>
            <a:off x="293550" y="2737842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1" name="Rektangel: øverste hjørner afrundet 20">
            <a:extLst>
              <a:ext uri="{FF2B5EF4-FFF2-40B4-BE49-F238E27FC236}">
                <a16:creationId xmlns:a16="http://schemas.microsoft.com/office/drawing/2014/main" id="{DC42992A-D639-7D94-D7A4-0A9D2107269D}"/>
              </a:ext>
            </a:extLst>
          </p:cNvPr>
          <p:cNvSpPr/>
          <p:nvPr/>
        </p:nvSpPr>
        <p:spPr>
          <a:xfrm>
            <a:off x="293551" y="2728283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Overblik</a:t>
            </a:r>
          </a:p>
        </p:txBody>
      </p:sp>
      <p:sp>
        <p:nvSpPr>
          <p:cNvPr id="22" name="Billedforklaring: venstrepil 21">
            <a:extLst>
              <a:ext uri="{FF2B5EF4-FFF2-40B4-BE49-F238E27FC236}">
                <a16:creationId xmlns:a16="http://schemas.microsoft.com/office/drawing/2014/main" id="{02698CA2-F463-205E-B665-67C6953D240C}"/>
              </a:ext>
            </a:extLst>
          </p:cNvPr>
          <p:cNvSpPr/>
          <p:nvPr/>
        </p:nvSpPr>
        <p:spPr>
          <a:xfrm>
            <a:off x="2757648" y="3302854"/>
            <a:ext cx="2599212" cy="783371"/>
          </a:xfrm>
          <a:prstGeom prst="leftArrowCallou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Viser ikke altid hele den udenlandsk adresse. Fx </a:t>
            </a:r>
            <a:r>
              <a:rPr lang="da-DK" sz="1200" b="1" dirty="0" err="1">
                <a:latin typeface="Arial"/>
                <a:cs typeface="Arial"/>
              </a:rPr>
              <a:t>husnr</a:t>
            </a:r>
            <a:r>
              <a:rPr lang="da-DK" sz="1200" b="1" dirty="0">
                <a:latin typeface="Arial"/>
                <a:cs typeface="Arial"/>
              </a:rPr>
              <a:t>. kan mangle.</a:t>
            </a:r>
          </a:p>
        </p:txBody>
      </p:sp>
      <p:pic>
        <p:nvPicPr>
          <p:cNvPr id="24" name="Grafik 23" descr="Vendekalender med massiv udfyldning">
            <a:extLst>
              <a:ext uri="{FF2B5EF4-FFF2-40B4-BE49-F238E27FC236}">
                <a16:creationId xmlns:a16="http://schemas.microsoft.com/office/drawing/2014/main" id="{271BF3BA-E8CF-40AC-9639-C52DF9979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8965" y="3349810"/>
            <a:ext cx="589285" cy="58928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F56FB1F4-DF03-88AC-0A0B-65D8979C9E69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28.06.23</a:t>
            </a:r>
          </a:p>
        </p:txBody>
      </p:sp>
    </p:spTree>
    <p:extLst>
      <p:ext uri="{BB962C8B-B14F-4D97-AF65-F5344CB8AC3E}">
        <p14:creationId xmlns:p14="http://schemas.microsoft.com/office/powerpoint/2010/main" val="32829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0EC46-EB62-37E1-2D12-645484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journalnotat kan ikke færdiggøres fra enkeltsagsvisningen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272D5D-7D7E-8DBB-3AF5-4A08B759B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Ved klik på handlingsknappen ”Opret journalnotat” fra enkeltsagsvisningen kan KP ikke færdiggør opgaven, når sagen er automatisk valgt af systemet.</a:t>
            </a:r>
          </a:p>
          <a:p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: fjern sagen og tilføj igen manuelt.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58D922-1E60-254E-F21C-2A016AE0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16" name="Pladsholder til billede 15" descr="Et billede, der indeholder udendørs, træ, vej/gade, køretøj&#10;&#10;Automatisk genereret beskrivelse">
            <a:extLst>
              <a:ext uri="{FF2B5EF4-FFF2-40B4-BE49-F238E27FC236}">
                <a16:creationId xmlns:a16="http://schemas.microsoft.com/office/drawing/2014/main" id="{A53ED867-5FA2-CC14-DCF4-6923290584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12ED4C6-FC5D-E3B0-9625-ADCA79D2AE1B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AE6B1-61C6-8C56-FCC9-C4C52DAFCFE0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8DB6E-97FE-87DB-BFA0-CE05ABD50816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Opret journalnotat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A8C88E1-2FFE-DD08-B688-10E1A974BF34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Enkeltsagsvisning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E316C9B-5C91-EC8D-41BD-41471A6E226C}"/>
              </a:ext>
            </a:extLst>
          </p:cNvPr>
          <p:cNvSpPr/>
          <p:nvPr/>
        </p:nvSpPr>
        <p:spPr>
          <a:xfrm>
            <a:off x="682207" y="3935410"/>
            <a:ext cx="2106713" cy="5029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      Automatisk valgt sag</a:t>
            </a:r>
          </a:p>
        </p:txBody>
      </p:sp>
      <p:pic>
        <p:nvPicPr>
          <p:cNvPr id="17" name="Pladsholder til billede 11" descr="Luk med massiv udfyldning">
            <a:extLst>
              <a:ext uri="{FF2B5EF4-FFF2-40B4-BE49-F238E27FC236}">
                <a16:creationId xmlns:a16="http://schemas.microsoft.com/office/drawing/2014/main" id="{6E57C08F-6C28-4698-318D-93C56E041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048211" y="3575387"/>
            <a:ext cx="1244632" cy="1222965"/>
          </a:xfrm>
          <a:prstGeom prst="rect">
            <a:avLst/>
          </a:prstGeom>
        </p:spPr>
      </p:pic>
      <p:pic>
        <p:nvPicPr>
          <p:cNvPr id="18" name="Grafik 17" descr="Fuldført med massiv udfyldning">
            <a:extLst>
              <a:ext uri="{FF2B5EF4-FFF2-40B4-BE49-F238E27FC236}">
                <a16:creationId xmlns:a16="http://schemas.microsoft.com/office/drawing/2014/main" id="{BD86FD8C-4C22-9071-5208-5ECEAECDF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207" y="3935410"/>
            <a:ext cx="369354" cy="50292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89BEC3E-B2E9-AFA2-2C6F-CF56C498D5C4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26.07.23</a:t>
            </a:r>
          </a:p>
        </p:txBody>
      </p:sp>
    </p:spTree>
    <p:extLst>
      <p:ext uri="{BB962C8B-B14F-4D97-AF65-F5344CB8AC3E}">
        <p14:creationId xmlns:p14="http://schemas.microsoft.com/office/powerpoint/2010/main" val="38690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549BCE-48C6-415C-B19C-FFD694319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 descr="Spørgsmål kontur">
            <a:extLst>
              <a:ext uri="{FF2B5EF4-FFF2-40B4-BE49-F238E27FC236}">
                <a16:creationId xmlns:a16="http://schemas.microsoft.com/office/drawing/2014/main" id="{F80F8650-15BD-46B5-99B4-333E54075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9724" y="1144480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393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FA127-B459-463C-9052-04FC549B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til KOMBIT eller </a:t>
            </a:r>
            <a:r>
              <a:rPr lang="da-DK"/>
              <a:t>andre kommuner?</a:t>
            </a:r>
            <a:endParaRPr lang="da-DK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41F2958-1C09-4700-9423-A4A821A4D6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94C4F9-9677-4F19-83CF-598B61115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8BF25E3-B1EC-48D1-9AF5-BDAA49C47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Spørgsmål kontur">
            <a:extLst>
              <a:ext uri="{FF2B5EF4-FFF2-40B4-BE49-F238E27FC236}">
                <a16:creationId xmlns:a16="http://schemas.microsoft.com/office/drawing/2014/main" id="{C3E58FBE-EA48-4882-B015-E7B96629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6310" y="1434404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815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5B230-5085-C782-349A-7B4822A2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A18E2D-0CBC-D9E0-6541-1854338C9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1799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C22AB-8EF0-811E-FC2B-23F64007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735DB4A-0B27-52EC-8610-E77061024D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79235C-C2FC-75A3-564E-99FD2B961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D. 8. februar (uge 6)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Fokus på release 5.0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712374-B1F6-BBA6-7EEC-5B3F4214B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70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Oversigt over ny funktionalitet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4.1 - d. 14.12 2023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1 / Oktober 2023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47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1C6D7-ADF8-9D5F-8BE3-29F5A71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Følgende er primært henvendt </a:t>
            </a:r>
            <a:r>
              <a:rPr lang="da-DK" dirty="0">
                <a:solidFill>
                  <a:srgbClr val="00B050"/>
                </a:solidFill>
              </a:rPr>
              <a:t>KP-systemansvarlig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CC4543-35ED-CA71-E92A-F1FE9E553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5622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5E505-3379-1A0A-CB62-09AA65B32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5DCF4A3-A9B9-BE74-83D2-C9589E42D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7534CF-1AAC-A5A9-473D-B55AD180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99513-52FE-4412-903F-8A0875232B74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AA7AA80-F351-3735-C489-24EE872B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773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KLIK-opgaver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4.1 – d. 14.12 2023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1 / Oktober 2023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920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funktionalitet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4.1.0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879611"/>
          <a:ext cx="8207375" cy="1766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527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5417483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  <a:gridCol w="1018365">
                  <a:extLst>
                    <a:ext uri="{9D8B030D-6E8A-4147-A177-3AD203B41FA5}">
                      <a16:colId xmlns:a16="http://schemas.microsoft.com/office/drawing/2014/main" val="3905553587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Forkortes*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Forbedringer til opgaveindbakken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Det bliver muligt at sortere i opgaveindbakken. Det bliver også muligt at sætte en kategori på de enkelte opgaver i ”Opgaveindbakken”, og opgavepakker kan benyttes til at opfange bestemte kategorier, fx til brug for sagsbehandlere.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>
                          <a:latin typeface="Neue Haas Grotesk Text Pro" panose="020B0504020202020204" pitchFamily="34" charset="0"/>
                        </a:rPr>
                        <a:t>Opg</a:t>
                      </a:r>
                      <a:endParaRPr lang="da-DK" sz="12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9764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Brugerdefinerede opfølgningsopgaver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Mulighed for at oprette brugerdefinerede opfølgningsopgaver. I kan selv styre, om funktionaliteten bliver tilgængelig i KP via systemadministrationen.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>
                          <a:latin typeface="Neue Haas Grotesk Text Pro" panose="020B0504020202020204" pitchFamily="34" charset="0"/>
                        </a:rPr>
                        <a:t>Opg</a:t>
                      </a:r>
                      <a:endParaRPr lang="da-DK" sz="12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052701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F2C9310F-4F9C-E020-2484-F24D6D4C333F}"/>
              </a:ext>
            </a:extLst>
          </p:cNvPr>
          <p:cNvSpPr txBox="1"/>
          <p:nvPr/>
        </p:nvSpPr>
        <p:spPr>
          <a:xfrm>
            <a:off x="468313" y="4665002"/>
            <a:ext cx="7294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latin typeface="Trebuchet MS" panose="020B0603020202020204" pitchFamily="34" charset="0"/>
              </a:rPr>
              <a:t>* Forkortelserne benyttes ved navngivning af KLIK-opgaver for at referere til den ændring, de vedrører.</a:t>
            </a:r>
          </a:p>
        </p:txBody>
      </p:sp>
    </p:spTree>
    <p:extLst>
      <p:ext uri="{BB962C8B-B14F-4D97-AF65-F5344CB8AC3E}">
        <p14:creationId xmlns:p14="http://schemas.microsoft.com/office/powerpoint/2010/main" val="16556102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47189-B254-B564-495A-FC832765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5E089D-8F00-95D8-A783-73BE9E97BF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D4399B-8EC0-996D-CF5E-A8854A094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4.1</a:t>
            </a:r>
          </a:p>
        </p:txBody>
      </p:sp>
      <p:graphicFrame>
        <p:nvGraphicFramePr>
          <p:cNvPr id="6" name="Tabel 4">
            <a:extLst>
              <a:ext uri="{FF2B5EF4-FFF2-40B4-BE49-F238E27FC236}">
                <a16:creationId xmlns:a16="http://schemas.microsoft.com/office/drawing/2014/main" id="{F9E5F2AA-02C4-4C3A-F8EA-C9D9FCB1EAF3}"/>
              </a:ext>
            </a:extLst>
          </p:cNvPr>
          <p:cNvGraphicFramePr>
            <a:graphicFrameLocks/>
          </p:cNvGraphicFramePr>
          <p:nvPr/>
        </p:nvGraphicFramePr>
        <p:xfrm>
          <a:off x="468311" y="1419225"/>
          <a:ext cx="7161083" cy="830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6168">
                  <a:extLst>
                    <a:ext uri="{9D8B030D-6E8A-4147-A177-3AD203B41FA5}">
                      <a16:colId xmlns:a16="http://schemas.microsoft.com/office/drawing/2014/main" val="1916773651"/>
                    </a:ext>
                  </a:extLst>
                </a:gridCol>
                <a:gridCol w="876279">
                  <a:extLst>
                    <a:ext uri="{9D8B030D-6E8A-4147-A177-3AD203B41FA5}">
                      <a16:colId xmlns:a16="http://schemas.microsoft.com/office/drawing/2014/main" val="345691494"/>
                    </a:ext>
                  </a:extLst>
                </a:gridCol>
                <a:gridCol w="566212">
                  <a:extLst>
                    <a:ext uri="{9D8B030D-6E8A-4147-A177-3AD203B41FA5}">
                      <a16:colId xmlns:a16="http://schemas.microsoft.com/office/drawing/2014/main" val="3118763007"/>
                    </a:ext>
                  </a:extLst>
                </a:gridCol>
                <a:gridCol w="566212">
                  <a:extLst>
                    <a:ext uri="{9D8B030D-6E8A-4147-A177-3AD203B41FA5}">
                      <a16:colId xmlns:a16="http://schemas.microsoft.com/office/drawing/2014/main" val="3158770079"/>
                    </a:ext>
                  </a:extLst>
                </a:gridCol>
                <a:gridCol w="566212">
                  <a:extLst>
                    <a:ext uri="{9D8B030D-6E8A-4147-A177-3AD203B41FA5}">
                      <a16:colId xmlns:a16="http://schemas.microsoft.com/office/drawing/2014/main" val="706429900"/>
                    </a:ext>
                  </a:extLst>
                </a:gridCol>
              </a:tblGrid>
              <a:tr h="291126"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KLIK-opgave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Prioritet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Nov.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Dec.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Jan.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55881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(</a:t>
                      </a:r>
                      <a:r>
                        <a:rPr lang="da-DK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Opg</a:t>
                      </a:r>
                      <a:r>
                        <a:rPr lang="da-D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 1) Tag stilling til, om sagsbehandler skal kunne oprette brugerdefinerede opfølgningsopgaver og foretag evt. opsætning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20539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(</a:t>
                      </a:r>
                      <a:r>
                        <a:rPr lang="da-DK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Opg</a:t>
                      </a:r>
                      <a:r>
                        <a:rPr lang="da-D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 2) Tag stilling til opgavekategorier og foretag evt. opsætning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238282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0B368D36-469B-C307-8CF5-A0319B3538F8}"/>
              </a:ext>
            </a:extLst>
          </p:cNvPr>
          <p:cNvSpPr txBox="1"/>
          <p:nvPr/>
        </p:nvSpPr>
        <p:spPr>
          <a:xfrm>
            <a:off x="468311" y="2342292"/>
            <a:ext cx="3275856" cy="5770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a-DK" sz="1050" u="sng" dirty="0"/>
              <a:t>Forklaring af markeringer: </a:t>
            </a:r>
          </a:p>
          <a:p>
            <a:r>
              <a:rPr lang="da-DK" sz="1050" dirty="0"/>
              <a:t>(X) = I kan tage stilling til, hvordan/om opgaven skal løses</a:t>
            </a:r>
          </a:p>
          <a:p>
            <a:r>
              <a:rPr lang="da-DK" sz="1050" dirty="0"/>
              <a:t>X = I kan løse hele opgaven</a:t>
            </a:r>
          </a:p>
        </p:txBody>
      </p:sp>
    </p:spTree>
    <p:extLst>
      <p:ext uri="{BB962C8B-B14F-4D97-AF65-F5344CB8AC3E}">
        <p14:creationId xmlns:p14="http://schemas.microsoft.com/office/powerpoint/2010/main" val="38676263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KLIK-opgaver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5.0 – 25. marts 2024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1 / November 2024</a:t>
            </a:r>
            <a:endParaRPr lang="da-DK" dirty="0">
              <a:highlight>
                <a:srgbClr val="FFFF00"/>
              </a:highlight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741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33705"/>
            <a:ext cx="8207375" cy="647973"/>
          </a:xfrm>
        </p:spPr>
        <p:txBody>
          <a:bodyPr/>
          <a:lstStyle/>
          <a:p>
            <a:r>
              <a:rPr lang="da-DK" dirty="0"/>
              <a:t>Ny funktionalitet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218078"/>
            <a:ext cx="4103687" cy="144190"/>
          </a:xfrm>
        </p:spPr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961881"/>
              </p:ext>
            </p:extLst>
          </p:nvPr>
        </p:nvGraphicFramePr>
        <p:xfrm>
          <a:off x="149289" y="757691"/>
          <a:ext cx="8820539" cy="4228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319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6584363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72445990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Forkortes*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Modtagelse og behandling af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i KP inkl. automatisk validering.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KP kan modtage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og foretage automatisk validering ved modtagelse. Ved almindelig helbredstillæg kan KP godkende betaling automatisk, hvis borger ikke er medlem af Sygeforsikring ‘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danmark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’, og I kan opsætte en beløbsgrænse, som styrer, om en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lægges ud til manuel behandling. Afvisning vil typisk blive lagt til manuel sagsbehandling. Ved udvidet og personlige tillæg understøtte KP manuel sagsbehandling.</a:t>
                      </a:r>
                    </a:p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Ved godkendelse af en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sendes bogføringsoplysninger til kommunens økonomisystem. Det bliver desuden muligt at </a:t>
                      </a:r>
                      <a:r>
                        <a:rPr lang="da-DK" sz="1000">
                          <a:latin typeface="Neue Haas Grotesk Text Pro" panose="020B0504020202020204" pitchFamily="34" charset="0"/>
                        </a:rPr>
                        <a:t>håndtere kreditnota 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og rykkere.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1607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Sagstyper til 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Sagstypen ”Almindeligt helbredstillæg” erstattes af en sagstype for hver af de 7 almindelige helbredstillæg - medicin, tandlæge, høreapparat, fysioterapi, fodterapi, psykologhjælp og kiropraktorbehandling. Der vil ikke ske konvertering af de ”gamle” sager med almindelig helbredstillæg.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Sagstyper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50360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Forbedret udbetalingsmeddelelse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Opsætningen af udbetalingsmeddelelsen forbedres, så den bliver nemmere at forstå for borger.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Breve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769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Udstilling af boligstøttedata vedr. KMF/MAF</a:t>
                      </a:r>
                      <a:endParaRPr lang="da-DK" sz="1000" b="1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Boligstøttedata vedr. (primært) KMF og MAF bliver tilgængeligt via 3 rapporter og LIS-data. Tidligere har I modtaget disse data på lister fra UDK.</a:t>
                      </a:r>
                      <a:endParaRPr lang="da-DK" sz="1000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u="none" dirty="0">
                          <a:latin typeface="Neue Haas Grotesk Text Pro" panose="020B0504020202020204" pitchFamily="34" charset="0"/>
                        </a:rPr>
                        <a:t>Boligstøtte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7961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Modtagelse af MAF-udbetaling til selvvalgt NemKonto (SE-nr.)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Det bliver muligt at vælge hvilken bankkonto overførsel af MAF skal ske til. Således kan alle MAF-betalinger samles på én konto for at lette arbejdet med afstemning.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35073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Vedligeholdelse af snitflader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Teknisk vedligehold.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68889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893E5008-1324-CCCF-C219-9AB97F94A30C}"/>
              </a:ext>
            </a:extLst>
          </p:cNvPr>
          <p:cNvSpPr txBox="1"/>
          <p:nvPr/>
        </p:nvSpPr>
        <p:spPr>
          <a:xfrm>
            <a:off x="4758612" y="296026"/>
            <a:ext cx="421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Trebuchet MS" panose="020B0603020202020204" pitchFamily="34" charset="0"/>
              </a:rPr>
              <a:t>* Forkortelserne benyttes ved navngivning af KLIK-opgaver for at referere til den ændring, de vedrører.</a:t>
            </a:r>
          </a:p>
        </p:txBody>
      </p:sp>
    </p:spTree>
    <p:extLst>
      <p:ext uri="{BB962C8B-B14F-4D97-AF65-F5344CB8AC3E}">
        <p14:creationId xmlns:p14="http://schemas.microsoft.com/office/powerpoint/2010/main" val="17923567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B2B2E57-2470-C370-B65E-826A7184D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702767"/>
              </p:ext>
            </p:extLst>
          </p:nvPr>
        </p:nvGraphicFramePr>
        <p:xfrm>
          <a:off x="324569" y="879611"/>
          <a:ext cx="8814319" cy="3492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9704">
                  <a:extLst>
                    <a:ext uri="{9D8B030D-6E8A-4147-A177-3AD203B41FA5}">
                      <a16:colId xmlns:a16="http://schemas.microsoft.com/office/drawing/2014/main" val="1916773651"/>
                    </a:ext>
                  </a:extLst>
                </a:gridCol>
                <a:gridCol w="950259">
                  <a:extLst>
                    <a:ext uri="{9D8B030D-6E8A-4147-A177-3AD203B41FA5}">
                      <a16:colId xmlns:a16="http://schemas.microsoft.com/office/drawing/2014/main" val="345691494"/>
                    </a:ext>
                  </a:extLst>
                </a:gridCol>
                <a:gridCol w="573589">
                  <a:extLst>
                    <a:ext uri="{9D8B030D-6E8A-4147-A177-3AD203B41FA5}">
                      <a16:colId xmlns:a16="http://schemas.microsoft.com/office/drawing/2014/main" val="3158770079"/>
                    </a:ext>
                  </a:extLst>
                </a:gridCol>
                <a:gridCol w="573589">
                  <a:extLst>
                    <a:ext uri="{9D8B030D-6E8A-4147-A177-3AD203B41FA5}">
                      <a16:colId xmlns:a16="http://schemas.microsoft.com/office/drawing/2014/main" val="706429900"/>
                    </a:ext>
                  </a:extLst>
                </a:gridCol>
                <a:gridCol w="573589">
                  <a:extLst>
                    <a:ext uri="{9D8B030D-6E8A-4147-A177-3AD203B41FA5}">
                      <a16:colId xmlns:a16="http://schemas.microsoft.com/office/drawing/2014/main" val="1420459194"/>
                    </a:ext>
                  </a:extLst>
                </a:gridCol>
                <a:gridCol w="573589">
                  <a:extLst>
                    <a:ext uri="{9D8B030D-6E8A-4147-A177-3AD203B41FA5}">
                      <a16:colId xmlns:a16="http://schemas.microsoft.com/office/drawing/2014/main" val="3475900353"/>
                    </a:ext>
                  </a:extLst>
                </a:gridCol>
              </a:tblGrid>
              <a:tr h="29112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KLIK-opgave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Prioritet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Jan.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Feb.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Marts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April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55881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1) Godkend serviceaftale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20539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(Boligstøtte 1) Giv samtykke til oprettelse af SFTP-ruter for boligstøtte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Kritisk vej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88898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(SF 02) Godkend serviceaftaler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Kritisk vej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09004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(MAF 1) Tag stilling til bankkonto for mellemkommunal afregning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3276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(Boligstøtte 2) Tilpas jeres arbejdsgange relateret boligstøttedata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60719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dirty="0" err="1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2) Registrer organisationsenheder i delsortimentet Fakturabehandlingsansvarssted i FK Klassifikation</a:t>
                      </a:r>
                      <a:endParaRPr lang="da-DK" sz="1000" dirty="0">
                        <a:effectLst/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497625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3) Angiv standard 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Fakturabehandlingsansvarssted til behandling af 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endParaRPr lang="da-DK" sz="1000" u="non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61534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(Sagstyper 2) Verificér kopier af jeres ydelses- og træktyper og opret nye ved behov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564330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(Breve 1) Tag stilling til ændringer i udbetalingsspecifikationen og foretag evt. tilpasning heraf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99809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4) 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Tilpas opsætningen af jeres 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ydelsesnumre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81825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5) Tag stilling til </a:t>
                      </a:r>
                      <a:r>
                        <a:rPr lang="da-DK" sz="1000" u="none" strike="sngStrik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og foretag evt. kontodetaljeringer for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ny ydelsestype ifm. 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endParaRPr lang="da-DK" sz="1000" u="none" dirty="0">
                        <a:solidFill>
                          <a:schemeClr val="tx1"/>
                        </a:solidFill>
                        <a:effectLst/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566115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6) Tag stilling til nye opfølgningsopgaver og tilpas eventuelt relateret opsætning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94543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49F2B026-9BC3-EB1B-87C2-6D37B666F81A}"/>
              </a:ext>
            </a:extLst>
          </p:cNvPr>
          <p:cNvSpPr txBox="1"/>
          <p:nvPr/>
        </p:nvSpPr>
        <p:spPr>
          <a:xfrm>
            <a:off x="5700192" y="266811"/>
            <a:ext cx="3275856" cy="5770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a-DK" sz="1050" u="sng" dirty="0"/>
              <a:t>Forklaring af markeringer: </a:t>
            </a:r>
          </a:p>
          <a:p>
            <a:r>
              <a:rPr lang="da-DK" sz="1050" dirty="0"/>
              <a:t>(X) = I kan tage stilling til, hvordan/om opgaven skal løses</a:t>
            </a:r>
          </a:p>
          <a:p>
            <a:r>
              <a:rPr lang="da-DK" sz="1050" dirty="0"/>
              <a:t>X = I kan løse hele opgaven</a:t>
            </a:r>
          </a:p>
        </p:txBody>
      </p:sp>
      <p:pic>
        <p:nvPicPr>
          <p:cNvPr id="4" name="Grafik 3" descr="Fjer med massiv udfyldning">
            <a:extLst>
              <a:ext uri="{FF2B5EF4-FFF2-40B4-BE49-F238E27FC236}">
                <a16:creationId xmlns:a16="http://schemas.microsoft.com/office/drawing/2014/main" id="{F5513BDB-114B-BE06-B103-C12ED3718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18" y="1211214"/>
            <a:ext cx="244699" cy="244699"/>
          </a:xfrm>
          <a:prstGeom prst="rect">
            <a:avLst/>
          </a:prstGeom>
        </p:spPr>
      </p:pic>
      <p:pic>
        <p:nvPicPr>
          <p:cNvPr id="7" name="Grafik 6" descr="Fjer med massiv udfyldning">
            <a:extLst>
              <a:ext uri="{FF2B5EF4-FFF2-40B4-BE49-F238E27FC236}">
                <a16:creationId xmlns:a16="http://schemas.microsoft.com/office/drawing/2014/main" id="{E371B620-C511-3BF6-79B5-23AB7F2A3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67" y="1683345"/>
            <a:ext cx="244699" cy="244699"/>
          </a:xfrm>
          <a:prstGeom prst="rect">
            <a:avLst/>
          </a:prstGeom>
        </p:spPr>
      </p:pic>
      <p:pic>
        <p:nvPicPr>
          <p:cNvPr id="8" name="Grafik 7" descr="Fjer med massiv udfyldning">
            <a:extLst>
              <a:ext uri="{FF2B5EF4-FFF2-40B4-BE49-F238E27FC236}">
                <a16:creationId xmlns:a16="http://schemas.microsoft.com/office/drawing/2014/main" id="{775604FD-AE44-1D4D-48EF-CBA068676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68" y="1443651"/>
            <a:ext cx="244699" cy="244699"/>
          </a:xfrm>
          <a:prstGeom prst="rect">
            <a:avLst/>
          </a:prstGeom>
        </p:spPr>
      </p:pic>
      <p:pic>
        <p:nvPicPr>
          <p:cNvPr id="9" name="Grafik 8" descr="Håndvægt med massiv udfyldning">
            <a:extLst>
              <a:ext uri="{FF2B5EF4-FFF2-40B4-BE49-F238E27FC236}">
                <a16:creationId xmlns:a16="http://schemas.microsoft.com/office/drawing/2014/main" id="{7CE36173-692D-7E34-6ACA-F2115E08A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2" y="2992270"/>
            <a:ext cx="298628" cy="298628"/>
          </a:xfrm>
          <a:prstGeom prst="rect">
            <a:avLst/>
          </a:prstGeom>
        </p:spPr>
      </p:pic>
      <p:pic>
        <p:nvPicPr>
          <p:cNvPr id="10" name="Grafik 9" descr="Håndvægt med massiv udfyldning">
            <a:extLst>
              <a:ext uri="{FF2B5EF4-FFF2-40B4-BE49-F238E27FC236}">
                <a16:creationId xmlns:a16="http://schemas.microsoft.com/office/drawing/2014/main" id="{A0F45912-7FE0-7399-A054-A323147A3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098" y="3528184"/>
            <a:ext cx="298628" cy="298628"/>
          </a:xfrm>
          <a:prstGeom prst="rect">
            <a:avLst/>
          </a:prstGeom>
        </p:spPr>
      </p:pic>
      <p:pic>
        <p:nvPicPr>
          <p:cNvPr id="11" name="Grafik 10" descr="Hane med massiv udfyldning">
            <a:extLst>
              <a:ext uri="{FF2B5EF4-FFF2-40B4-BE49-F238E27FC236}">
                <a16:creationId xmlns:a16="http://schemas.microsoft.com/office/drawing/2014/main" id="{84830827-77FF-742A-843D-9CCC2C58A8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078608"/>
            <a:ext cx="276324" cy="276324"/>
          </a:xfrm>
          <a:prstGeom prst="rect">
            <a:avLst/>
          </a:prstGeom>
        </p:spPr>
      </p:pic>
      <p:pic>
        <p:nvPicPr>
          <p:cNvPr id="12" name="Grafik 11" descr="Overførsel med massiv udfyldning">
            <a:extLst>
              <a:ext uri="{FF2B5EF4-FFF2-40B4-BE49-F238E27FC236}">
                <a16:creationId xmlns:a16="http://schemas.microsoft.com/office/drawing/2014/main" id="{C565FF76-EFBA-F3B1-D3FC-80E883C42F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706" y="2177247"/>
            <a:ext cx="276324" cy="276324"/>
          </a:xfrm>
          <a:prstGeom prst="rect">
            <a:avLst/>
          </a:prstGeom>
        </p:spPr>
      </p:pic>
      <p:pic>
        <p:nvPicPr>
          <p:cNvPr id="13" name="Grafik 12" descr="Overførsel med massiv udfyldning">
            <a:extLst>
              <a:ext uri="{FF2B5EF4-FFF2-40B4-BE49-F238E27FC236}">
                <a16:creationId xmlns:a16="http://schemas.microsoft.com/office/drawing/2014/main" id="{5563131B-A9A8-EBAD-89A1-D85D9ACDDD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6" y="3264122"/>
            <a:ext cx="276324" cy="276324"/>
          </a:xfrm>
          <a:prstGeom prst="rect">
            <a:avLst/>
          </a:prstGeom>
        </p:spPr>
      </p:pic>
      <p:pic>
        <p:nvPicPr>
          <p:cNvPr id="14" name="Grafik 13" descr="Overførsel med massiv udfyldning">
            <a:extLst>
              <a:ext uri="{FF2B5EF4-FFF2-40B4-BE49-F238E27FC236}">
                <a16:creationId xmlns:a16="http://schemas.microsoft.com/office/drawing/2014/main" id="{CB909E4C-6E01-D7C1-1C38-4911A109EC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6" y="3807293"/>
            <a:ext cx="276324" cy="276324"/>
          </a:xfrm>
          <a:prstGeom prst="rect">
            <a:avLst/>
          </a:prstGeom>
        </p:spPr>
      </p:pic>
      <p:pic>
        <p:nvPicPr>
          <p:cNvPr id="15" name="Grafik 14" descr="Fjer med massiv udfyldning">
            <a:extLst>
              <a:ext uri="{FF2B5EF4-FFF2-40B4-BE49-F238E27FC236}">
                <a16:creationId xmlns:a16="http://schemas.microsoft.com/office/drawing/2014/main" id="{BAA7410A-2DEC-9235-05C6-2BA5984DB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82" y="2495775"/>
            <a:ext cx="244699" cy="244699"/>
          </a:xfrm>
          <a:prstGeom prst="rect">
            <a:avLst/>
          </a:prstGeom>
        </p:spPr>
      </p:pic>
      <p:pic>
        <p:nvPicPr>
          <p:cNvPr id="16" name="Grafik 15" descr="Fjer med massiv udfyldning">
            <a:extLst>
              <a:ext uri="{FF2B5EF4-FFF2-40B4-BE49-F238E27FC236}">
                <a16:creationId xmlns:a16="http://schemas.microsoft.com/office/drawing/2014/main" id="{18EB2F82-C158-720E-DF53-CFDC0F14B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17" y="2766722"/>
            <a:ext cx="244699" cy="244699"/>
          </a:xfrm>
          <a:prstGeom prst="rect">
            <a:avLst/>
          </a:prstGeom>
        </p:spPr>
      </p:pic>
      <p:pic>
        <p:nvPicPr>
          <p:cNvPr id="17" name="Grafik 16" descr="Overførsel med massiv udfyldning">
            <a:extLst>
              <a:ext uri="{FF2B5EF4-FFF2-40B4-BE49-F238E27FC236}">
                <a16:creationId xmlns:a16="http://schemas.microsoft.com/office/drawing/2014/main" id="{1388BDA4-AC4A-98DF-1B18-A0A80AC27F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17" y="1937553"/>
            <a:ext cx="276324" cy="276324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0F5D6938-29CD-B116-7E22-C2CB7ACBD2BB}"/>
              </a:ext>
            </a:extLst>
          </p:cNvPr>
          <p:cNvSpPr txBox="1"/>
          <p:nvPr/>
        </p:nvSpPr>
        <p:spPr>
          <a:xfrm>
            <a:off x="6870138" y="1116701"/>
            <a:ext cx="2176758" cy="16237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numCol="2" rtlCol="0">
            <a:noAutofit/>
          </a:bodyPr>
          <a:lstStyle/>
          <a:p>
            <a:pPr algn="r"/>
            <a:endParaRPr lang="da-DK" sz="1050" dirty="0">
              <a:latin typeface="Helvetica" pitchFamily="2" charset="0"/>
              <a:cs typeface="Arial"/>
            </a:endParaRPr>
          </a:p>
          <a:p>
            <a:pPr algn="r"/>
            <a:endParaRPr lang="da-DK" sz="1050" dirty="0">
              <a:latin typeface="Helvetica" pitchFamily="2" charset="0"/>
              <a:cs typeface="Arial"/>
            </a:endParaRPr>
          </a:p>
          <a:p>
            <a:pPr algn="r"/>
            <a:endParaRPr lang="da-DK" sz="1050" dirty="0">
              <a:latin typeface="Helvetica" pitchFamily="2" charset="0"/>
              <a:cs typeface="Arial"/>
            </a:endParaRPr>
          </a:p>
          <a:p>
            <a:pPr algn="r"/>
            <a:endParaRPr lang="da-DK" sz="1050" dirty="0">
              <a:latin typeface="Helvetica" pitchFamily="2" charset="0"/>
              <a:cs typeface="Arial"/>
            </a:endParaRPr>
          </a:p>
          <a:p>
            <a:pPr algn="r"/>
            <a:endParaRPr lang="da-DK" sz="1050" dirty="0">
              <a:latin typeface="Helvetica" pitchFamily="2" charset="0"/>
              <a:cs typeface="Arial"/>
            </a:endParaRPr>
          </a:p>
          <a:p>
            <a:pPr algn="r"/>
            <a:endParaRPr lang="da-DK" sz="1050" dirty="0">
              <a:latin typeface="Helvetica" pitchFamily="2" charset="0"/>
              <a:cs typeface="Arial"/>
            </a:endParaRPr>
          </a:p>
          <a:p>
            <a:pPr algn="r"/>
            <a:endParaRPr lang="da-DK" sz="1050" dirty="0">
              <a:latin typeface="Helvetica" pitchFamily="2" charset="0"/>
              <a:cs typeface="Arial"/>
            </a:endParaRPr>
          </a:p>
          <a:p>
            <a:pPr algn="r"/>
            <a:endParaRPr lang="da-DK" sz="1050" dirty="0">
              <a:latin typeface="Helvetica" pitchFamily="2" charset="0"/>
              <a:cs typeface="Arial"/>
            </a:endParaRPr>
          </a:p>
          <a:p>
            <a:pPr algn="r"/>
            <a:endParaRPr lang="da-DK" sz="1050" dirty="0">
              <a:latin typeface="Helvetica" pitchFamily="2" charset="0"/>
              <a:cs typeface="Arial"/>
            </a:endParaRPr>
          </a:p>
          <a:p>
            <a:pPr algn="r"/>
            <a:r>
              <a:rPr lang="da-DK" sz="1200" b="1" dirty="0">
                <a:latin typeface="Helvetica" pitchFamily="2" charset="0"/>
                <a:cs typeface="Arial"/>
              </a:rPr>
              <a:t>Udgives denne uge </a:t>
            </a:r>
            <a:r>
              <a:rPr lang="da-DK" sz="1200" dirty="0">
                <a:latin typeface="Helvetica" pitchFamily="2" charset="0"/>
                <a:cs typeface="Arial"/>
              </a:rPr>
              <a:t>(Boligstøtte 1 afventer dog bilag fra UDKBO)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6CD84D66-B05C-C7B9-E809-C0E216D916BA}"/>
              </a:ext>
            </a:extLst>
          </p:cNvPr>
          <p:cNvSpPr txBox="1"/>
          <p:nvPr/>
        </p:nvSpPr>
        <p:spPr>
          <a:xfrm>
            <a:off x="6870138" y="2801134"/>
            <a:ext cx="2176758" cy="157120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numCol="2" rtlCol="0">
            <a:noAutofit/>
          </a:bodyPr>
          <a:lstStyle/>
          <a:p>
            <a:r>
              <a:rPr lang="da-DK" sz="1200" b="1" dirty="0">
                <a:latin typeface="Helvetica" pitchFamily="2" charset="0"/>
                <a:cs typeface="Arial"/>
              </a:rPr>
              <a:t>Udgives næste uge</a:t>
            </a:r>
          </a:p>
        </p:txBody>
      </p:sp>
    </p:spTree>
    <p:extLst>
      <p:ext uri="{BB962C8B-B14F-4D97-AF65-F5344CB8AC3E}">
        <p14:creationId xmlns:p14="http://schemas.microsoft.com/office/powerpoint/2010/main" val="1477487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825CC-B285-41DA-A340-997F6FB0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7D92DF-7D8D-4612-BB18-7BC55AA78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3446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bygning, Ruiner, slot, vindue&#10;&#10;Automatisk genereret beskrivelse">
            <a:extLst>
              <a:ext uri="{FF2B5EF4-FFF2-40B4-BE49-F238E27FC236}">
                <a16:creationId xmlns:a16="http://schemas.microsoft.com/office/drawing/2014/main" id="{3C5610A9-53F9-489B-56BF-C6E1514AD4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9C02475-7C06-6E6B-1AA6-2DE97D89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Slides om driftsstatus vil fortsat bringes til orientering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45D5802-B44C-2359-040F-189BDBE89A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På seneste møde evaluerede vi behovet for slides om driftsstatus. </a:t>
            </a:r>
          </a:p>
          <a:p>
            <a:r>
              <a:rPr lang="da-DK" dirty="0"/>
              <a:t>Da der er mange af jer, som benytter disse slides, vil vi fortsat bringe dem til jeres orientering.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46C53D1-A9C5-B44A-E046-349F15D969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2CAE612-EB6F-3672-BDB8-2E3A4894E3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400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Ny funktionalitet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4.1.0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879611"/>
          <a:ext cx="8207375" cy="3321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065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5293310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Revurdering af udvidet helbredstillæg til </a:t>
                      </a:r>
                      <a:r>
                        <a:rPr lang="da-DK" sz="1200" dirty="0" err="1">
                          <a:latin typeface="Neue Haas Grotesk Text Pro" panose="020B0504020202020204" pitchFamily="34" charset="0"/>
                        </a:rPr>
                        <a:t>fodbehandling</a:t>
                      </a:r>
                      <a:endParaRPr lang="da-DK" sz="12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KP kan understøtte revurdering af sager med løbende fødder med ”antal behandlinger”. Hvis borger fortsat er berettiget nulstilles deres brugte ”klip”, så borger ikke skal søge igen eller oplyse ny formue.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783388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Forbedringer til opgaveindbakken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Det bliver muligt at sortere i opgaveindbakken. Det bliver også muligt at sætte en kategori på de enkelte opgaver i ”Opgaveindbakken”, og opgavepakker kan benyttes til at opfange bestemte kategorier, fx til brug for sagsbehandlere.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9764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Brugerdefinerede opfølgningsopgaver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Mulighed for at oprette brugerdefinerede opfølgningsopgaver. I kan selv styre, om funktionaliteten bliver tilgængelig i KP via systemadministrationen.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052701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Rettelse relateret ophørsbrev/nyt helbredstillægskort ved årsskiftet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Rettelse af uhensigtsmæssigheder, som oplevedes ved revurderinger ved årsskiftet. Implementering af rettelse, som blev kørt sidste år.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998246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Lovændring relateret mellemkommunal afregning (MAF)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Forventet forsimpling af MAF-lovgivningen primo 2024.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872388"/>
                  </a:ext>
                </a:extLst>
              </a:tr>
            </a:tbl>
          </a:graphicData>
        </a:graphic>
      </p:graphicFrame>
      <p:pic>
        <p:nvPicPr>
          <p:cNvPr id="1026" name="Picture 2" descr="Kombit">
            <a:extLst>
              <a:ext uri="{FF2B5EF4-FFF2-40B4-BE49-F238E27FC236}">
                <a16:creationId xmlns:a16="http://schemas.microsoft.com/office/drawing/2014/main" id="{902C1A33-C5B2-770B-7D58-3C153085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60" y="2330742"/>
            <a:ext cx="7620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ombit">
            <a:extLst>
              <a:ext uri="{FF2B5EF4-FFF2-40B4-BE49-F238E27FC236}">
                <a16:creationId xmlns:a16="http://schemas.microsoft.com/office/drawing/2014/main" id="{0B788105-DD7E-DCEB-F9CC-5831744F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60" y="2973815"/>
            <a:ext cx="7620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085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D46A7-99C9-4916-F4BC-07E1FC76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Ikke analyserede fejlmeldinger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1A62361-F2F3-1B65-E703-74F4AFE5B6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8CE4959-C5D6-0A99-630F-D68D95759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44" y="1578279"/>
            <a:ext cx="7987827" cy="2492680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A9484EE-1E45-E0B5-E504-64544594F65E}"/>
              </a:ext>
            </a:extLst>
          </p:cNvPr>
          <p:cNvSpPr/>
          <p:nvPr/>
        </p:nvSpPr>
        <p:spPr>
          <a:xfrm>
            <a:off x="7551238" y="2116215"/>
            <a:ext cx="1184423" cy="309929"/>
          </a:xfrm>
          <a:prstGeom prst="wedgeRectCallout">
            <a:avLst>
              <a:gd name="adj1" fmla="val 13863"/>
              <a:gd name="adj2" fmla="val 348454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5 </a:t>
            </a:r>
            <a:r>
              <a:rPr lang="en-US" sz="800" dirty="0" err="1"/>
              <a:t>åbne</a:t>
            </a:r>
            <a:r>
              <a:rPr lang="en-US" sz="800" dirty="0"/>
              <a:t> </a:t>
            </a:r>
            <a:r>
              <a:rPr lang="en-US" sz="800" dirty="0" err="1"/>
              <a:t>henvendelser</a:t>
            </a:r>
            <a:r>
              <a:rPr lang="en-US" sz="800" dirty="0"/>
              <a:t> 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595FD26F-24C3-7E40-122D-1538F0456D24}"/>
              </a:ext>
            </a:extLst>
          </p:cNvPr>
          <p:cNvSpPr/>
          <p:nvPr/>
        </p:nvSpPr>
        <p:spPr>
          <a:xfrm>
            <a:off x="5935412" y="2227623"/>
            <a:ext cx="1184423" cy="309929"/>
          </a:xfrm>
          <a:prstGeom prst="wedgeRectCallout">
            <a:avLst>
              <a:gd name="adj1" fmla="val 22882"/>
              <a:gd name="adj2" fmla="val 274851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Release 4.0.0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672E294-6207-202D-6DE1-B2A32E5EC439}"/>
              </a:ext>
            </a:extLst>
          </p:cNvPr>
          <p:cNvSpPr/>
          <p:nvPr/>
        </p:nvSpPr>
        <p:spPr>
          <a:xfrm>
            <a:off x="2356017" y="2072659"/>
            <a:ext cx="1184423" cy="309929"/>
          </a:xfrm>
          <a:prstGeom prst="wedgeRectCallout">
            <a:avLst>
              <a:gd name="adj1" fmla="val 22882"/>
              <a:gd name="adj2" fmla="val 274851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Release 3.0.0</a:t>
            </a:r>
          </a:p>
        </p:txBody>
      </p:sp>
      <p:sp>
        <p:nvSpPr>
          <p:cNvPr id="13" name="Speech Bubble: Rectangle 2">
            <a:extLst>
              <a:ext uri="{FF2B5EF4-FFF2-40B4-BE49-F238E27FC236}">
                <a16:creationId xmlns:a16="http://schemas.microsoft.com/office/drawing/2014/main" id="{E63ADA3B-FB3D-FCF5-B286-339BA2DBCC00}"/>
              </a:ext>
            </a:extLst>
          </p:cNvPr>
          <p:cNvSpPr/>
          <p:nvPr/>
        </p:nvSpPr>
        <p:spPr>
          <a:xfrm>
            <a:off x="7060365" y="3981825"/>
            <a:ext cx="1184423" cy="309929"/>
          </a:xfrm>
          <a:prstGeom prst="wedgeRectCallout">
            <a:avLst>
              <a:gd name="adj1" fmla="val 25929"/>
              <a:gd name="adj2" fmla="val -208463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Release 4.1.0</a:t>
            </a:r>
          </a:p>
        </p:txBody>
      </p:sp>
    </p:spTree>
    <p:extLst>
      <p:ext uri="{BB962C8B-B14F-4D97-AF65-F5344CB8AC3E}">
        <p14:creationId xmlns:p14="http://schemas.microsoft.com/office/powerpoint/2010/main" val="26400117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5E281-5DB2-CE83-9046-E14F4760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971C31E-0F48-E589-B2FB-12031BF30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3A2D53-3B28-F9D0-7B63-CBA7B7049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0" y="2035479"/>
            <a:ext cx="9093159" cy="2262998"/>
          </a:xfrm>
          <a:prstGeom prst="rect">
            <a:avLst/>
          </a:prstGeom>
        </p:spPr>
      </p:pic>
      <p:sp>
        <p:nvSpPr>
          <p:cNvPr id="8" name="Speech Bubble: Rectangle 4">
            <a:extLst>
              <a:ext uri="{FF2B5EF4-FFF2-40B4-BE49-F238E27FC236}">
                <a16:creationId xmlns:a16="http://schemas.microsoft.com/office/drawing/2014/main" id="{DFF7717E-517C-AA83-C097-A92E278C4E65}"/>
              </a:ext>
            </a:extLst>
          </p:cNvPr>
          <p:cNvSpPr/>
          <p:nvPr/>
        </p:nvSpPr>
        <p:spPr>
          <a:xfrm>
            <a:off x="7896179" y="4428177"/>
            <a:ext cx="1247820" cy="319396"/>
          </a:xfrm>
          <a:prstGeom prst="wedgeRectCallout">
            <a:avLst>
              <a:gd name="adj1" fmla="val 43369"/>
              <a:gd name="adj2" fmla="val -314289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13</a:t>
            </a:r>
          </a:p>
          <a:p>
            <a:pPr algn="ctr"/>
            <a:r>
              <a:rPr lang="en-US" sz="800" dirty="0"/>
              <a:t> </a:t>
            </a:r>
            <a:r>
              <a:rPr lang="en-US" sz="800" dirty="0" err="1"/>
              <a:t>fejl</a:t>
            </a:r>
            <a:endParaRPr lang="en-US" sz="800" dirty="0"/>
          </a:p>
        </p:txBody>
      </p:sp>
      <p:sp>
        <p:nvSpPr>
          <p:cNvPr id="9" name="Speech Bubble: Rectangle 4">
            <a:extLst>
              <a:ext uri="{FF2B5EF4-FFF2-40B4-BE49-F238E27FC236}">
                <a16:creationId xmlns:a16="http://schemas.microsoft.com/office/drawing/2014/main" id="{A996613A-5805-FADB-4543-178972BF309F}"/>
              </a:ext>
            </a:extLst>
          </p:cNvPr>
          <p:cNvSpPr/>
          <p:nvPr/>
        </p:nvSpPr>
        <p:spPr>
          <a:xfrm>
            <a:off x="7059023" y="1586383"/>
            <a:ext cx="1247820" cy="319396"/>
          </a:xfrm>
          <a:prstGeom prst="wedgeRectCallout">
            <a:avLst>
              <a:gd name="adj1" fmla="val 96070"/>
              <a:gd name="adj2" fmla="val 272018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/>
              <a:t>Bl.a</a:t>
            </a:r>
            <a:r>
              <a:rPr lang="en-US" sz="800" dirty="0"/>
              <a:t>. </a:t>
            </a:r>
            <a:r>
              <a:rPr lang="en-US" sz="800" dirty="0" err="1"/>
              <a:t>grundet</a:t>
            </a:r>
            <a:r>
              <a:rPr lang="en-US" sz="800" dirty="0"/>
              <a:t> </a:t>
            </a:r>
            <a:r>
              <a:rPr lang="en-US" sz="800" dirty="0" err="1"/>
              <a:t>årskørsel</a:t>
            </a:r>
            <a:r>
              <a:rPr lang="en-US" sz="800" dirty="0"/>
              <a:t> og </a:t>
            </a:r>
            <a:r>
              <a:rPr lang="en-US" sz="800" dirty="0" err="1"/>
              <a:t>årsluk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076375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A520D-B8B2-6199-B9B5-4D936AAA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Supportsager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A5C3B1-8897-9C43-C130-83970461EC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927BB26-4752-3D9C-2A6F-FDDCEE2B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4834"/>
            <a:ext cx="9144000" cy="34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04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6E2D-0F86-47ED-8651-47915E71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15A7E8-4143-4632-A2FC-DBAB4EED3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610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540EE-EEE9-8CC5-93A2-F92A9148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Lovændring relateret MAF er på plads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8225CB-23A5-0D5C-AE65-CC060E4F70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da-DK" dirty="0"/>
              <a:t>Har I spørgsmål eller er optaget af indholdet af lovændringen, kan I gense webinaret som blev afholdt i december: </a:t>
            </a:r>
            <a:r>
              <a:rPr lang="da-DK" dirty="0">
                <a:hlinkClick r:id="rId2"/>
              </a:rPr>
              <a:t>Dokumenter - Webinarer om releases (kombit.dk)</a:t>
            </a:r>
            <a:endParaRPr lang="da-DK" dirty="0"/>
          </a:p>
          <a:p>
            <a:pPr rtl="0"/>
            <a:r>
              <a:rPr lang="da-DK" dirty="0"/>
              <a:t>De nuværende regler kommer til at køre i KP frem til marts 2024, hvorpå der kommer lister ud, der beskriver foreslåede manuelle efterreguleringer for 2021-2023, samt januar - marts 2024. 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da-DK" dirty="0"/>
              <a:t>Vi indkalder til møde med opsamling på lovgivningen, sammen med præsentation af listerne til april.</a:t>
            </a:r>
          </a:p>
          <a:p>
            <a:r>
              <a:rPr lang="da-DK" dirty="0"/>
              <a:t>Hvis I har opgivet at registrere institutionsophold i KP på de sager, hvor retten til refusion hidtil har været udløbet, vil det være godt, at få efterregistreret disse inden KP beregner efterreguleringerne. Det gælder sager, hvor 6 års reglen er udløbet fra 1.1.2021 og hvor borger fortsat er på institution 1.1.2024.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A91C82-BF13-4C9E-A000-0BBF2B933E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4.1</a:t>
            </a:r>
          </a:p>
        </p:txBody>
      </p:sp>
      <p:pic>
        <p:nvPicPr>
          <p:cNvPr id="7" name="Pladsholder til billede 6" descr="Et billede, der indeholder sky, vand, sø, udendørs&#10;&#10;Automatisk genereret beskrivelse">
            <a:extLst>
              <a:ext uri="{FF2B5EF4-FFF2-40B4-BE49-F238E27FC236}">
                <a16:creationId xmlns:a16="http://schemas.microsoft.com/office/drawing/2014/main" id="{61DA2173-6A05-19D0-D398-6E7FBF5A3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15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Theme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061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1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xtLst>
          <a:ext uri="{909E8E84-426E-40dd-AFC4-6F175D3DCCD1}">
            <a14:hiddenFill xmlns:p="http://schemas.openxmlformats.org/presentationml/2006/main" xmlns="" xmlns:a14="http://schemas.microsoft.com/office/drawing/2010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none" rtlCol="0">
        <a:noAutofit/>
      </a:bodyPr>
      <a:lstStyle>
        <a:defPPr algn="l">
          <a:defRPr sz="900" dirty="0" err="1" smtClean="0">
            <a:latin typeface="Helvetica" pitchFamily="2" charset="0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57B43150-9B59-4524-8D70-B7AA6C43F8B1}" vid="{A4A4ADDD-4E09-436A-AAEC-204C35E66F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ødedokument (PowerPoint)" ma:contentTypeID="0x0101002FA340818EC50C419AD1693B1F62589703008EC8285CB629D3428E6B44D078F3DCC6" ma:contentTypeVersion="21" ma:contentTypeDescription="" ma:contentTypeScope="" ma:versionID="8abe357155f765d1444836d1959abcdb">
  <xsd:schema xmlns:xsd="http://www.w3.org/2001/XMLSchema" xmlns:xs="http://www.w3.org/2001/XMLSchema" xmlns:p="http://schemas.microsoft.com/office/2006/metadata/properties" xmlns:ns3="1ad18e57-1846-4ffb-a171-01e80b4d2f32" xmlns:ns4="3e6cf5d8-9ce4-4652-a6e6-07ace85fe7bc" targetNamespace="http://schemas.microsoft.com/office/2006/metadata/properties" ma:root="true" ma:fieldsID="cadea6004db87ada06fe341704728fb9" ns3:_="" ns4:_="">
    <xsd:import namespace="1ad18e57-1846-4ffb-a171-01e80b4d2f32"/>
    <xsd:import namespace="3e6cf5d8-9ce4-4652-a6e6-07ace85fe7bc"/>
    <xsd:element name="properties">
      <xsd:complexType>
        <xsd:sequence>
          <xsd:element name="documentManagement">
            <xsd:complexType>
              <xsd:all>
                <xsd:element ref="ns3:kbcd47fd730b4dd780d46e75aa37816b" minOccurs="0"/>
                <xsd:element ref="ns3:TaxCatchAll" minOccurs="0"/>
                <xsd:element ref="ns3:TaxCatchAllLabel" minOccurs="0"/>
                <xsd:element ref="ns3:Mødeemne"/>
                <xsd:element ref="ns3:Mødedato"/>
                <xsd:element ref="ns3:m58fa08f697546ad9c9c3d2382b429ae" minOccurs="0"/>
                <xsd:element ref="ns3:Flyt_x0020_til_x0020_arkiv" minOccurs="0"/>
                <xsd:element ref="ns3:_dlc_DocId" minOccurs="0"/>
                <xsd:element ref="ns3:_dlc_DocIdUrl" minOccurs="0"/>
                <xsd:element ref="ns3:_dlc_DocIdPersistId" minOccurs="0"/>
                <xsd:element ref="ns4:Arbejdspakke" minOccurs="0"/>
                <xsd:element ref="ns4:Produk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8e57-1846-4ffb-a171-01e80b4d2f32" elementFormDefault="qualified">
    <xsd:import namespace="http://schemas.microsoft.com/office/2006/documentManagement/types"/>
    <xsd:import namespace="http://schemas.microsoft.com/office/infopath/2007/PartnerControls"/>
    <xsd:element name="kbcd47fd730b4dd780d46e75aa37816b" ma:index="9" ma:taxonomy="true" ma:internalName="kbcd47fd730b4dd780d46e75aa37816b" ma:taxonomyFieldName="M_x00f8_detype" ma:displayName="Mødetype" ma:readOnly="false" ma:default="" ma:fieldId="{4bcd47fd-730b-4dd7-80d4-6e75aa37816b}" ma:sspId="efb1083d-7045-4fd7-9409-417f0f74db49" ma:termSetId="12a85307-9531-4659-b1dc-de09cb154f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9305a2-eae7-4539-8fbb-789e91726657}" ma:internalName="TaxCatchAll" ma:showField="CatchAllData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59305a2-eae7-4539-8fbb-789e91726657}" ma:internalName="TaxCatchAllLabel" ma:readOnly="true" ma:showField="CatchAllDataLabel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ødeemne" ma:index="13" ma:displayName="Mødeemne" ma:internalName="M_x00f8_deemne">
      <xsd:simpleType>
        <xsd:restriction base="dms:Text">
          <xsd:maxLength value="255"/>
        </xsd:restriction>
      </xsd:simpleType>
    </xsd:element>
    <xsd:element name="Mødedato" ma:index="14" ma:displayName="Mødedato" ma:description="Indsæt dato for mødet hvori dette dokument er præsenteret" ma:format="DateOnly" ma:internalName="M_x00f8_dedato">
      <xsd:simpleType>
        <xsd:restriction base="dms:DateTime"/>
      </xsd:simpleType>
    </xsd:element>
    <xsd:element name="m58fa08f697546ad9c9c3d2382b429ae" ma:index="15" ma:taxonomy="true" ma:internalName="m58fa08f697546ad9c9c3d2382b429ae" ma:taxonomyFieldName="Interessenter" ma:displayName="Interessenter" ma:readOnly="false" ma:default="" ma:fieldId="{658fa08f-6975-46ad-9c9c-3d2382b429ae}" ma:sspId="efb1083d-7045-4fd7-9409-417f0f74db49" ma:termSetId="9a82c93d-e0ab-4d8a-98c1-b2918757e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yt_x0020_til_x0020_arkiv" ma:index="17" nillable="true" ma:displayName="Flyt til arkiv" ma:default="0" ma:internalName="Flyt_x0020_til_x0020_arkiv">
      <xsd:simpleType>
        <xsd:restriction base="dms:Boolean"/>
      </xsd:simpleType>
    </xsd:element>
    <xsd:element name="_dlc_DocId" ma:index="1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f5d8-9ce4-4652-a6e6-07ace85fe7bc" elementFormDefault="qualified">
    <xsd:import namespace="http://schemas.microsoft.com/office/2006/documentManagement/types"/>
    <xsd:import namespace="http://schemas.microsoft.com/office/infopath/2007/PartnerControls"/>
    <xsd:element name="Arbejdspakke" ma:index="21" nillable="true" ma:displayName="Arbejdspakke" ma:list="{e9f85bcf-b6e3-41a6-a315-61412f09a3b0}" ma:internalName="Arbejdspakke" ma:showField="Arbejdspakke_x0020_titel">
      <xsd:simpleType>
        <xsd:restriction base="dms:Lookup"/>
      </xsd:simpleType>
    </xsd:element>
    <xsd:element name="Produkt" ma:index="22" nillable="true" ma:displayName="Produkt" ma:list="{e9f85bcf-b6e3-41a6-a315-61412f09a3b0}" ma:internalName="Produkt" ma:showField="Produkttitel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ødeemne xmlns="1ad18e57-1846-4ffb-a171-01e80b4d2f32">Statusmøder</Mødeemne>
    <Mødedato xmlns="1ad18e57-1846-4ffb-a171-01e80b4d2f32">2024-01-17T23:00:00+00:00</Mødedato>
    <kbcd47fd730b4dd780d46e75aa37816b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Præsentation</TermName>
          <TermId xmlns="http://schemas.microsoft.com/office/infopath/2007/PartnerControls">93fbbba1-d5f3-4784-9979-765919310bab</TermId>
        </TermInfo>
      </Terms>
    </kbcd47fd730b4dd780d46e75aa37816b>
    <m58fa08f697546ad9c9c3d2382b429ae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Ekstern</TermName>
          <TermId xmlns="http://schemas.microsoft.com/office/infopath/2007/PartnerControls">95ef43ab-9e36-4dab-816d-0787e44693bc</TermId>
        </TermInfo>
      </Terms>
    </m58fa08f697546ad9c9c3d2382b429ae>
    <Produkt xmlns="3e6cf5d8-9ce4-4652-a6e6-07ace85fe7bc" xsi:nil="true"/>
    <TaxCatchAll xmlns="1ad18e57-1846-4ffb-a171-01e80b4d2f32">
      <Value>1609</Value>
      <Value>1683</Value>
    </TaxCatchAll>
    <Arbejdspakke xmlns="3e6cf5d8-9ce4-4652-a6e6-07ace85fe7bc">90</Arbejdspakke>
    <Flyt_x0020_til_x0020_arkiv xmlns="1ad18e57-1846-4ffb-a171-01e80b4d2f32">false</Flyt_x0020_til_x0020_arkiv>
    <_dlc_DocId xmlns="1ad18e57-1846-4ffb-a171-01e80b4d2f32">KUSWZMNXHWK5-380488058-2593</_dlc_DocId>
    <_dlc_DocIdUrl xmlns="1ad18e57-1846-4ffb-a171-01e80b4d2f32">
      <Url>https://share-it.kombit.dk/P0136/_layouts/15/DocIdRedir.aspx?ID=KUSWZMNXHWK5-380488058-2593</Url>
      <Description>KUSWZMNXHWK5-380488058-2593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0C175C-277B-4D8B-A25C-1321585679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18e57-1846-4ffb-a171-01e80b4d2f32"/>
    <ds:schemaRef ds:uri="3e6cf5d8-9ce4-4652-a6e6-07ace85fe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6BCE29-CD62-4626-AA55-16119E3EF45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3D7040D-9265-4950-BB84-EA3CACF30F56}">
  <ds:schemaRefs>
    <ds:schemaRef ds:uri="1ad18e57-1846-4ffb-a171-01e80b4d2f32"/>
    <ds:schemaRef ds:uri="3e6cf5d8-9ce4-4652-a6e6-07ace85fe7bc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E68C1FE5-A19E-408F-9CC7-A026BA5BE0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4695</TotalTime>
  <Words>3197</Words>
  <Application>Microsoft Office PowerPoint</Application>
  <PresentationFormat>Skærmshow (16:9)</PresentationFormat>
  <Paragraphs>491</Paragraphs>
  <Slides>83</Slides>
  <Notes>3</Notes>
  <HiddenSlides>5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83</vt:i4>
      </vt:variant>
    </vt:vector>
  </HeadingPairs>
  <TitlesOfParts>
    <vt:vector size="93" baseType="lpstr">
      <vt:lpstr>Arial</vt:lpstr>
      <vt:lpstr>Calibri</vt:lpstr>
      <vt:lpstr>CambriaMath</vt:lpstr>
      <vt:lpstr>Helvetica</vt:lpstr>
      <vt:lpstr>Neue Haas Grotesk Text Pro</vt:lpstr>
      <vt:lpstr>Normal systemskrift</vt:lpstr>
      <vt:lpstr>Source Sans Pro Light</vt:lpstr>
      <vt:lpstr>Trebuchet MS</vt:lpstr>
      <vt:lpstr>Wingdings</vt:lpstr>
      <vt:lpstr>Default Theme</vt:lpstr>
      <vt:lpstr>Statusmøde Uge 3</vt:lpstr>
      <vt:lpstr>Struktur for mødet</vt:lpstr>
      <vt:lpstr>KOMBITs KP-team</vt:lpstr>
      <vt:lpstr>Netcompanys KP-team</vt:lpstr>
      <vt:lpstr>Dagsorden</vt:lpstr>
      <vt:lpstr>Release 4.1 14. December 2023</vt:lpstr>
      <vt:lpstr>Oversigt over ny funktionalitet KP release 4.1 - d. 14.12 2023</vt:lpstr>
      <vt:lpstr>Ny funktionalitet</vt:lpstr>
      <vt:lpstr>Lovændring relateret MAF er på plads</vt:lpstr>
      <vt:lpstr>Release 5.0 25. marts 2024</vt:lpstr>
      <vt:lpstr>Oversigt over ny funktionalitet KP release 5.0 – 25. marts 2024</vt:lpstr>
      <vt:lpstr>Ny funktionalitet </vt:lpstr>
      <vt:lpstr>Spørgetime om eFaktura 2 og 3</vt:lpstr>
      <vt:lpstr>Piloter til release 5.0</vt:lpstr>
      <vt:lpstr>Piloter til release 5.0 d. 25.3 til 12.4</vt:lpstr>
      <vt:lpstr>Demo af eFaktura</vt:lpstr>
      <vt:lpstr>Overordnet flow for eFaktura Faktura, kreditnota og rykker</vt:lpstr>
      <vt:lpstr>Hændelsesabonnementer, som danner opgaver I kan tilpasse jf. eFaktura 6</vt:lpstr>
      <vt:lpstr>Generelt om eFaktura</vt:lpstr>
      <vt:lpstr>Ubehandlede opgaver</vt:lpstr>
      <vt:lpstr>Ubehandlede opgaver</vt:lpstr>
      <vt:lpstr>Trin – Håndter eFaktura</vt:lpstr>
      <vt:lpstr>Oplysninger fra faktura</vt:lpstr>
      <vt:lpstr>Trin – Håndter eFaktura</vt:lpstr>
      <vt:lpstr>Oplysninger om faktura</vt:lpstr>
      <vt:lpstr>Trin – Håndter eFaktura</vt:lpstr>
      <vt:lpstr>Handling</vt:lpstr>
      <vt:lpstr>Trin – Håndter eFaktura</vt:lpstr>
      <vt:lpstr>Trin – Håndter eFaktura</vt:lpstr>
      <vt:lpstr>Vurder hvilke ydelse der skal knyttes til fakturaen</vt:lpstr>
      <vt:lpstr>OBS </vt:lpstr>
      <vt:lpstr>En faktura, en eller flere ydelser</vt:lpstr>
      <vt:lpstr>En faktura, en eller flere ydelser</vt:lpstr>
      <vt:lpstr>En faktura, en eller flere ydelser</vt:lpstr>
      <vt:lpstr>En faktura, en eller flere ydelser</vt:lpstr>
      <vt:lpstr>En faktura, en eller flere ydelser</vt:lpstr>
      <vt:lpstr>Afvisning af faktura</vt:lpstr>
      <vt:lpstr>Afvisning af faktura</vt:lpstr>
      <vt:lpstr>Afvisning af faktura</vt:lpstr>
      <vt:lpstr>Afvisning af faktura</vt:lpstr>
      <vt:lpstr>Afvisning af faktura</vt:lpstr>
      <vt:lpstr>Fanen ‘Faktura’</vt:lpstr>
      <vt:lpstr>Fanen ‘Faktura’</vt:lpstr>
      <vt:lpstr>Fanen ‘Faktura’</vt:lpstr>
      <vt:lpstr>Fanen ‘Faktura’</vt:lpstr>
      <vt:lpstr>Fanen ‘Faktura’</vt:lpstr>
      <vt:lpstr>Fanen ‘Faktura’</vt:lpstr>
      <vt:lpstr>Kort nyt</vt:lpstr>
      <vt:lpstr>KPs dokumentbibliotek flytter til KOMBITs nye hjemmeside</vt:lpstr>
      <vt:lpstr>Forhøjet porto på fysisk post</vt:lpstr>
      <vt:lpstr>SKATs dataleverance til KMD Indkomst stopper</vt:lpstr>
      <vt:lpstr>PowerPoint-præsentation</vt:lpstr>
      <vt:lpstr>Status vedr. selvbetjeningsløsningerne</vt:lpstr>
      <vt:lpstr>Tips</vt:lpstr>
      <vt:lpstr>Husk at del viden i jeres organisation</vt:lpstr>
      <vt:lpstr>Hvor ligger vejledninger mv.?</vt:lpstr>
      <vt:lpstr>kendte fejl</vt:lpstr>
      <vt:lpstr>KP logger ud for tidligt</vt:lpstr>
      <vt:lpstr>Problem med oprettelse af opgaver udenfor personoverblikket</vt:lpstr>
      <vt:lpstr>Beskeder ved ændring af CPR-nummer</vt:lpstr>
      <vt:lpstr>Visningsfejl i ”Ret planlagt træk”</vt:lpstr>
      <vt:lpstr>Oprettelse af engangsbeløb fejler på grund af ugyldig slutdato</vt:lpstr>
      <vt:lpstr>Visningsfejl for indflytningsdato</vt:lpstr>
      <vt:lpstr>Visningsfejl for udenlandske adresser</vt:lpstr>
      <vt:lpstr>Opret journalnotat kan ikke færdiggøres fra enkeltsagsvisningen</vt:lpstr>
      <vt:lpstr>PowerPoint-præsentation</vt:lpstr>
      <vt:lpstr>Spørgsmål til KOMBIT eller andre kommuner?</vt:lpstr>
      <vt:lpstr>Hvad sker på næste statusmøde?</vt:lpstr>
      <vt:lpstr>Hvad sker på næste statusmøde?</vt:lpstr>
      <vt:lpstr>Følgende er primært henvendt KP-systemansvarlig </vt:lpstr>
      <vt:lpstr>KLIK-opgaver</vt:lpstr>
      <vt:lpstr>KLIK-opgaver KP release 4.1 – d. 14.12 2023</vt:lpstr>
      <vt:lpstr>Ny funktionalitet</vt:lpstr>
      <vt:lpstr>KLIK-opgaver</vt:lpstr>
      <vt:lpstr>KLIK-opgaver KP release 5.0 – 25. marts 2024</vt:lpstr>
      <vt:lpstr>Ny funktionalitet</vt:lpstr>
      <vt:lpstr>KLIK-opgaver</vt:lpstr>
      <vt:lpstr>Status på driften</vt:lpstr>
      <vt:lpstr>Slides om driftsstatus vil fortsat bringes til orientering</vt:lpstr>
      <vt:lpstr>Ikke analyserede fejlmeldinger</vt:lpstr>
      <vt:lpstr>Godkendte fejl</vt:lpstr>
      <vt:lpstr>Supportsager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Statusmøde (uge XX)</dc:title>
  <dc:creator>Aske Walther Sørensen</dc:creator>
  <cp:lastModifiedBy>Aske Walther Sørensen</cp:lastModifiedBy>
  <cp:revision>7</cp:revision>
  <dcterms:created xsi:type="dcterms:W3CDTF">2023-05-04T10:03:14Z</dcterms:created>
  <dcterms:modified xsi:type="dcterms:W3CDTF">2024-01-18T11:55:48Z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0x0101002FA340818EC50C419AD1693B1F62589703008EC8285CB629D3428E6B44D078F3DCC6</vt:lpwstr>
  </property>
  <property fmtid="{D5CDD505-2E9C-101B-9397-08002B2CF9AE}" pid="3" name="_dlc_DocIdItemGuid">
    <vt:lpwstr>a8e178a7-a0f3-4aba-82a1-ee53cf06c3d8</vt:lpwstr>
  </property>
  <property fmtid="{D5CDD505-2E9C-101B-9397-08002B2CF9AE}" pid="4" name="Mødetype">
    <vt:lpwstr>1609;#Præsentation|93fbbba1-d5f3-4784-9979-765919310bab</vt:lpwstr>
  </property>
  <property fmtid="{D5CDD505-2E9C-101B-9397-08002B2CF9AE}" pid="5" name="Interessenter">
    <vt:lpwstr>1683;#Ekstern|95ef43ab-9e36-4dab-816d-0787e44693bc</vt:lpwstr>
  </property>
</Properties>
</file>